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4"/>
    <p:sldMasterId id="2147483674" r:id="rId5"/>
    <p:sldMasterId id="2147483690" r:id="rId6"/>
    <p:sldMasterId id="2147483819" r:id="rId7"/>
  </p:sldMasterIdLst>
  <p:notesMasterIdLst>
    <p:notesMasterId r:id="rId31"/>
  </p:notesMasterIdLst>
  <p:handoutMasterIdLst>
    <p:handoutMasterId r:id="rId32"/>
  </p:handoutMasterIdLst>
  <p:sldIdLst>
    <p:sldId id="464" r:id="rId8"/>
    <p:sldId id="456" r:id="rId9"/>
    <p:sldId id="257" r:id="rId10"/>
    <p:sldId id="261" r:id="rId11"/>
    <p:sldId id="264" r:id="rId12"/>
    <p:sldId id="277" r:id="rId13"/>
    <p:sldId id="438" r:id="rId14"/>
    <p:sldId id="455" r:id="rId15"/>
    <p:sldId id="436" r:id="rId16"/>
    <p:sldId id="445" r:id="rId17"/>
    <p:sldId id="446" r:id="rId18"/>
    <p:sldId id="443" r:id="rId19"/>
    <p:sldId id="439" r:id="rId20"/>
    <p:sldId id="440" r:id="rId21"/>
    <p:sldId id="431" r:id="rId22"/>
    <p:sldId id="465" r:id="rId23"/>
    <p:sldId id="468" r:id="rId24"/>
    <p:sldId id="442" r:id="rId25"/>
    <p:sldId id="433" r:id="rId26"/>
    <p:sldId id="460" r:id="rId27"/>
    <p:sldId id="466" r:id="rId28"/>
    <p:sldId id="467" r:id="rId29"/>
    <p:sldId id="435" r:id="rId30"/>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White" initials="KW" lastIdx="4" clrIdx="0">
    <p:extLst>
      <p:ext uri="{19B8F6BF-5375-455C-9EA6-DF929625EA0E}">
        <p15:presenceInfo xmlns:p15="http://schemas.microsoft.com/office/powerpoint/2012/main" userId="S::kwhite@lawv.net::f0bb96a8-651d-4a43-ad95-c60fecbc826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4230" autoAdjust="0"/>
  </p:normalViewPr>
  <p:slideViewPr>
    <p:cSldViewPr>
      <p:cViewPr varScale="1">
        <p:scale>
          <a:sx n="96" d="100"/>
          <a:sy n="96" d="100"/>
        </p:scale>
        <p:origin x="207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7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FC958-CF1B-45BC-8996-112E758E83E7}"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23A4A6D2-7FEE-403B-A442-A9A1877329B4}">
      <dgm:prSet/>
      <dgm:spPr/>
      <dgm:t>
        <a:bodyPr/>
        <a:lstStyle/>
        <a:p>
          <a:r>
            <a:rPr lang="en-US" dirty="0"/>
            <a:t>Advice to non-profits or serving on board of directors.</a:t>
          </a:r>
        </a:p>
      </dgm:t>
    </dgm:pt>
    <dgm:pt modelId="{C4F33656-25CD-49F7-BD2A-6C62ED1D1B98}" type="parTrans" cxnId="{7878F7BE-58A0-44F2-8658-F6F032566982}">
      <dgm:prSet/>
      <dgm:spPr/>
      <dgm:t>
        <a:bodyPr/>
        <a:lstStyle/>
        <a:p>
          <a:endParaRPr lang="en-US"/>
        </a:p>
      </dgm:t>
    </dgm:pt>
    <dgm:pt modelId="{C6ADB5F7-1376-4B8B-A9A3-92F09BA8BC68}" type="sibTrans" cxnId="{7878F7BE-58A0-44F2-8658-F6F032566982}">
      <dgm:prSet/>
      <dgm:spPr/>
      <dgm:t>
        <a:bodyPr/>
        <a:lstStyle/>
        <a:p>
          <a:endParaRPr lang="en-US"/>
        </a:p>
      </dgm:t>
    </dgm:pt>
    <dgm:pt modelId="{EC6ABB2A-43AD-4A04-84B5-8F412A553322}">
      <dgm:prSet/>
      <dgm:spPr/>
      <dgm:t>
        <a:bodyPr/>
        <a:lstStyle/>
        <a:p>
          <a:r>
            <a:rPr lang="en-US" dirty="0"/>
            <a:t>Volunteering with Legal Aid.</a:t>
          </a:r>
        </a:p>
      </dgm:t>
    </dgm:pt>
    <dgm:pt modelId="{454A3540-2C58-4971-8E5B-44B06789BD72}" type="parTrans" cxnId="{B9848330-F17F-4086-885C-664890E5C0A0}">
      <dgm:prSet/>
      <dgm:spPr/>
      <dgm:t>
        <a:bodyPr/>
        <a:lstStyle/>
        <a:p>
          <a:endParaRPr lang="en-US"/>
        </a:p>
      </dgm:t>
    </dgm:pt>
    <dgm:pt modelId="{CE6381C9-8850-4C17-B45B-BA9291880A33}" type="sibTrans" cxnId="{B9848330-F17F-4086-885C-664890E5C0A0}">
      <dgm:prSet/>
      <dgm:spPr/>
      <dgm:t>
        <a:bodyPr/>
        <a:lstStyle/>
        <a:p>
          <a:endParaRPr lang="en-US"/>
        </a:p>
      </dgm:t>
    </dgm:pt>
    <dgm:pt modelId="{D54B9899-08BF-4ED0-9C05-9BA3C82989E6}">
      <dgm:prSet/>
      <dgm:spPr/>
      <dgm:t>
        <a:bodyPr/>
        <a:lstStyle/>
        <a:p>
          <a:r>
            <a:rPr lang="en-US" dirty="0"/>
            <a:t>Tuesday Legal Connect through the State Bar.</a:t>
          </a:r>
        </a:p>
      </dgm:t>
    </dgm:pt>
    <dgm:pt modelId="{AED31BC6-590B-4F09-97E8-159AE655EE07}" type="parTrans" cxnId="{1201E507-8F99-43AE-B3FC-84C3B92C6B96}">
      <dgm:prSet/>
      <dgm:spPr/>
      <dgm:t>
        <a:bodyPr/>
        <a:lstStyle/>
        <a:p>
          <a:endParaRPr lang="en-US"/>
        </a:p>
      </dgm:t>
    </dgm:pt>
    <dgm:pt modelId="{6ACD8E38-6751-4E3B-AD8C-6A92D0A43FD1}" type="sibTrans" cxnId="{1201E507-8F99-43AE-B3FC-84C3B92C6B96}">
      <dgm:prSet/>
      <dgm:spPr/>
      <dgm:t>
        <a:bodyPr/>
        <a:lstStyle/>
        <a:p>
          <a:endParaRPr lang="en-US"/>
        </a:p>
      </dgm:t>
    </dgm:pt>
    <dgm:pt modelId="{72E074F1-3293-4E68-BDF3-DFB2DD9951E4}">
      <dgm:prSet/>
      <dgm:spPr/>
      <dgm:t>
        <a:bodyPr/>
        <a:lstStyle/>
        <a:p>
          <a:r>
            <a:rPr lang="en-US" dirty="0"/>
            <a:t>Helping people who can’t pay.</a:t>
          </a:r>
        </a:p>
      </dgm:t>
    </dgm:pt>
    <dgm:pt modelId="{9CC0A972-56D6-40A7-95B8-4AD203FCB215}" type="parTrans" cxnId="{98A37C0B-E73C-4A13-877B-FF88EF3389F1}">
      <dgm:prSet/>
      <dgm:spPr/>
      <dgm:t>
        <a:bodyPr/>
        <a:lstStyle/>
        <a:p>
          <a:endParaRPr lang="en-US"/>
        </a:p>
      </dgm:t>
    </dgm:pt>
    <dgm:pt modelId="{93A30CCE-2243-4403-9129-E9833FD1FD59}" type="sibTrans" cxnId="{98A37C0B-E73C-4A13-877B-FF88EF3389F1}">
      <dgm:prSet/>
      <dgm:spPr/>
      <dgm:t>
        <a:bodyPr/>
        <a:lstStyle/>
        <a:p>
          <a:endParaRPr lang="en-US"/>
        </a:p>
      </dgm:t>
    </dgm:pt>
    <dgm:pt modelId="{80A1C1BD-1A2C-4B4E-ACF7-0761F0963088}">
      <dgm:prSet/>
      <dgm:spPr/>
      <dgm:t>
        <a:bodyPr/>
        <a:lstStyle/>
        <a:p>
          <a:r>
            <a:rPr lang="en-US" dirty="0"/>
            <a:t>Volunteering on Committees for the State Bar.</a:t>
          </a:r>
        </a:p>
      </dgm:t>
    </dgm:pt>
    <dgm:pt modelId="{8A896445-A25D-4E76-9B25-113AB2A3B746}" type="parTrans" cxnId="{DCC8045C-23C8-47EA-ADDE-44F865EC71FB}">
      <dgm:prSet/>
      <dgm:spPr/>
      <dgm:t>
        <a:bodyPr/>
        <a:lstStyle/>
        <a:p>
          <a:endParaRPr lang="en-US"/>
        </a:p>
      </dgm:t>
    </dgm:pt>
    <dgm:pt modelId="{C0991476-AF4B-4E48-B853-31B8E648C1A2}" type="sibTrans" cxnId="{DCC8045C-23C8-47EA-ADDE-44F865EC71FB}">
      <dgm:prSet/>
      <dgm:spPr/>
      <dgm:t>
        <a:bodyPr/>
        <a:lstStyle/>
        <a:p>
          <a:endParaRPr lang="en-US"/>
        </a:p>
      </dgm:t>
    </dgm:pt>
    <dgm:pt modelId="{3C5E5153-537B-4235-9D4A-4A440C5E4BE7}">
      <dgm:prSet/>
      <dgm:spPr/>
      <dgm:t>
        <a:bodyPr/>
        <a:lstStyle/>
        <a:p>
          <a:r>
            <a:rPr lang="en-US" dirty="0"/>
            <a:t>Assisting start up businesses for free.</a:t>
          </a:r>
        </a:p>
      </dgm:t>
    </dgm:pt>
    <dgm:pt modelId="{A7D15320-CF35-48A9-85D0-6A4B791F55D8}" type="parTrans" cxnId="{2F090C01-0EB2-4453-A7E1-F2B8B69D04B2}">
      <dgm:prSet/>
      <dgm:spPr/>
      <dgm:t>
        <a:bodyPr/>
        <a:lstStyle/>
        <a:p>
          <a:endParaRPr lang="en-US"/>
        </a:p>
      </dgm:t>
    </dgm:pt>
    <dgm:pt modelId="{561BD6D2-E3B8-4602-9A89-7EE3ABF7A582}" type="sibTrans" cxnId="{2F090C01-0EB2-4453-A7E1-F2B8B69D04B2}">
      <dgm:prSet/>
      <dgm:spPr/>
      <dgm:t>
        <a:bodyPr/>
        <a:lstStyle/>
        <a:p>
          <a:endParaRPr lang="en-US"/>
        </a:p>
      </dgm:t>
    </dgm:pt>
    <dgm:pt modelId="{B965EC42-8A4E-473C-B712-26B2AA65398A}">
      <dgm:prSet/>
      <dgm:spPr/>
      <dgm:t>
        <a:bodyPr/>
        <a:lstStyle/>
        <a:p>
          <a:r>
            <a:rPr lang="en-US" dirty="0"/>
            <a:t>Work with schools and students.</a:t>
          </a:r>
        </a:p>
      </dgm:t>
    </dgm:pt>
    <dgm:pt modelId="{EF7C3F34-2F7D-456D-A401-801A85D9370B}" type="parTrans" cxnId="{1AEB47EB-3398-4DDB-8D89-D8CEAAE67EA0}">
      <dgm:prSet/>
      <dgm:spPr/>
      <dgm:t>
        <a:bodyPr/>
        <a:lstStyle/>
        <a:p>
          <a:endParaRPr lang="en-US"/>
        </a:p>
      </dgm:t>
    </dgm:pt>
    <dgm:pt modelId="{92A405B7-FDF6-4ED5-82DA-0EA0B766EA65}" type="sibTrans" cxnId="{1AEB47EB-3398-4DDB-8D89-D8CEAAE67EA0}">
      <dgm:prSet/>
      <dgm:spPr/>
      <dgm:t>
        <a:bodyPr/>
        <a:lstStyle/>
        <a:p>
          <a:endParaRPr lang="en-US"/>
        </a:p>
      </dgm:t>
    </dgm:pt>
    <dgm:pt modelId="{95D9BBB7-6D58-4343-B954-99C6689FA8F4}" type="pres">
      <dgm:prSet presAssocID="{32EFC958-CF1B-45BC-8996-112E758E83E7}" presName="linear" presStyleCnt="0">
        <dgm:presLayoutVars>
          <dgm:animLvl val="lvl"/>
          <dgm:resizeHandles val="exact"/>
        </dgm:presLayoutVars>
      </dgm:prSet>
      <dgm:spPr/>
    </dgm:pt>
    <dgm:pt modelId="{F7863BF5-FCD1-4EB2-A802-D28DAE892BB9}" type="pres">
      <dgm:prSet presAssocID="{23A4A6D2-7FEE-403B-A442-A9A1877329B4}" presName="parentText" presStyleLbl="node1" presStyleIdx="0" presStyleCnt="7">
        <dgm:presLayoutVars>
          <dgm:chMax val="0"/>
          <dgm:bulletEnabled val="1"/>
        </dgm:presLayoutVars>
      </dgm:prSet>
      <dgm:spPr/>
    </dgm:pt>
    <dgm:pt modelId="{9CF17298-F538-4515-8371-21022DA920B9}" type="pres">
      <dgm:prSet presAssocID="{C6ADB5F7-1376-4B8B-A9A3-92F09BA8BC68}" presName="spacer" presStyleCnt="0"/>
      <dgm:spPr/>
    </dgm:pt>
    <dgm:pt modelId="{B3B5668D-9FB2-4C29-90F8-49B90EF940DF}" type="pres">
      <dgm:prSet presAssocID="{EC6ABB2A-43AD-4A04-84B5-8F412A553322}" presName="parentText" presStyleLbl="node1" presStyleIdx="1" presStyleCnt="7">
        <dgm:presLayoutVars>
          <dgm:chMax val="0"/>
          <dgm:bulletEnabled val="1"/>
        </dgm:presLayoutVars>
      </dgm:prSet>
      <dgm:spPr/>
    </dgm:pt>
    <dgm:pt modelId="{ABAA976E-498F-49DF-8F02-6F4D387C945F}" type="pres">
      <dgm:prSet presAssocID="{CE6381C9-8850-4C17-B45B-BA9291880A33}" presName="spacer" presStyleCnt="0"/>
      <dgm:spPr/>
    </dgm:pt>
    <dgm:pt modelId="{5801E5E1-497F-45B0-B06F-A774D0CBCF2F}" type="pres">
      <dgm:prSet presAssocID="{D54B9899-08BF-4ED0-9C05-9BA3C82989E6}" presName="parentText" presStyleLbl="node1" presStyleIdx="2" presStyleCnt="7">
        <dgm:presLayoutVars>
          <dgm:chMax val="0"/>
          <dgm:bulletEnabled val="1"/>
        </dgm:presLayoutVars>
      </dgm:prSet>
      <dgm:spPr/>
    </dgm:pt>
    <dgm:pt modelId="{1E5ED7E3-6867-4242-95B8-11EDB930A944}" type="pres">
      <dgm:prSet presAssocID="{6ACD8E38-6751-4E3B-AD8C-6A92D0A43FD1}" presName="spacer" presStyleCnt="0"/>
      <dgm:spPr/>
    </dgm:pt>
    <dgm:pt modelId="{A3B3B0F0-E543-48F7-83A6-25C3B22BADF5}" type="pres">
      <dgm:prSet presAssocID="{72E074F1-3293-4E68-BDF3-DFB2DD9951E4}" presName="parentText" presStyleLbl="node1" presStyleIdx="3" presStyleCnt="7">
        <dgm:presLayoutVars>
          <dgm:chMax val="0"/>
          <dgm:bulletEnabled val="1"/>
        </dgm:presLayoutVars>
      </dgm:prSet>
      <dgm:spPr/>
    </dgm:pt>
    <dgm:pt modelId="{10796803-A8BA-452B-B4C7-D74A673544DF}" type="pres">
      <dgm:prSet presAssocID="{93A30CCE-2243-4403-9129-E9833FD1FD59}" presName="spacer" presStyleCnt="0"/>
      <dgm:spPr/>
    </dgm:pt>
    <dgm:pt modelId="{E45FD3F8-0F8F-482A-B0B8-9DF60FF4E485}" type="pres">
      <dgm:prSet presAssocID="{80A1C1BD-1A2C-4B4E-ACF7-0761F0963088}" presName="parentText" presStyleLbl="node1" presStyleIdx="4" presStyleCnt="7">
        <dgm:presLayoutVars>
          <dgm:chMax val="0"/>
          <dgm:bulletEnabled val="1"/>
        </dgm:presLayoutVars>
      </dgm:prSet>
      <dgm:spPr/>
    </dgm:pt>
    <dgm:pt modelId="{6C9BDAA3-DC3D-4B11-BA55-5296C0067A8B}" type="pres">
      <dgm:prSet presAssocID="{C0991476-AF4B-4E48-B853-31B8E648C1A2}" presName="spacer" presStyleCnt="0"/>
      <dgm:spPr/>
    </dgm:pt>
    <dgm:pt modelId="{5A2E0711-9A24-4207-A3FE-3AEC393B54C1}" type="pres">
      <dgm:prSet presAssocID="{3C5E5153-537B-4235-9D4A-4A440C5E4BE7}" presName="parentText" presStyleLbl="node1" presStyleIdx="5" presStyleCnt="7">
        <dgm:presLayoutVars>
          <dgm:chMax val="0"/>
          <dgm:bulletEnabled val="1"/>
        </dgm:presLayoutVars>
      </dgm:prSet>
      <dgm:spPr/>
    </dgm:pt>
    <dgm:pt modelId="{783E4F36-07D8-4948-91BE-1F4113467E63}" type="pres">
      <dgm:prSet presAssocID="{561BD6D2-E3B8-4602-9A89-7EE3ABF7A582}" presName="spacer" presStyleCnt="0"/>
      <dgm:spPr/>
    </dgm:pt>
    <dgm:pt modelId="{57B8B056-893E-4687-AD35-5D43850FFFB4}" type="pres">
      <dgm:prSet presAssocID="{B965EC42-8A4E-473C-B712-26B2AA65398A}" presName="parentText" presStyleLbl="node1" presStyleIdx="6" presStyleCnt="7">
        <dgm:presLayoutVars>
          <dgm:chMax val="0"/>
          <dgm:bulletEnabled val="1"/>
        </dgm:presLayoutVars>
      </dgm:prSet>
      <dgm:spPr/>
    </dgm:pt>
  </dgm:ptLst>
  <dgm:cxnLst>
    <dgm:cxn modelId="{2F090C01-0EB2-4453-A7E1-F2B8B69D04B2}" srcId="{32EFC958-CF1B-45BC-8996-112E758E83E7}" destId="{3C5E5153-537B-4235-9D4A-4A440C5E4BE7}" srcOrd="5" destOrd="0" parTransId="{A7D15320-CF35-48A9-85D0-6A4B791F55D8}" sibTransId="{561BD6D2-E3B8-4602-9A89-7EE3ABF7A582}"/>
    <dgm:cxn modelId="{1201E507-8F99-43AE-B3FC-84C3B92C6B96}" srcId="{32EFC958-CF1B-45BC-8996-112E758E83E7}" destId="{D54B9899-08BF-4ED0-9C05-9BA3C82989E6}" srcOrd="2" destOrd="0" parTransId="{AED31BC6-590B-4F09-97E8-159AE655EE07}" sibTransId="{6ACD8E38-6751-4E3B-AD8C-6A92D0A43FD1}"/>
    <dgm:cxn modelId="{98A37C0B-E73C-4A13-877B-FF88EF3389F1}" srcId="{32EFC958-CF1B-45BC-8996-112E758E83E7}" destId="{72E074F1-3293-4E68-BDF3-DFB2DD9951E4}" srcOrd="3" destOrd="0" parTransId="{9CC0A972-56D6-40A7-95B8-4AD203FCB215}" sibTransId="{93A30CCE-2243-4403-9129-E9833FD1FD59}"/>
    <dgm:cxn modelId="{844C9B20-51F7-40BC-BADE-F40D7ED66668}" type="presOf" srcId="{32EFC958-CF1B-45BC-8996-112E758E83E7}" destId="{95D9BBB7-6D58-4343-B954-99C6689FA8F4}" srcOrd="0" destOrd="0" presId="urn:microsoft.com/office/officeart/2005/8/layout/vList2"/>
    <dgm:cxn modelId="{CAE05D29-B494-4825-B8E7-827B875728C2}" type="presOf" srcId="{B965EC42-8A4E-473C-B712-26B2AA65398A}" destId="{57B8B056-893E-4687-AD35-5D43850FFFB4}" srcOrd="0" destOrd="0" presId="urn:microsoft.com/office/officeart/2005/8/layout/vList2"/>
    <dgm:cxn modelId="{B9848330-F17F-4086-885C-664890E5C0A0}" srcId="{32EFC958-CF1B-45BC-8996-112E758E83E7}" destId="{EC6ABB2A-43AD-4A04-84B5-8F412A553322}" srcOrd="1" destOrd="0" parTransId="{454A3540-2C58-4971-8E5B-44B06789BD72}" sibTransId="{CE6381C9-8850-4C17-B45B-BA9291880A33}"/>
    <dgm:cxn modelId="{190A5C3B-BA34-49AC-A9E8-185CE6990463}" type="presOf" srcId="{23A4A6D2-7FEE-403B-A442-A9A1877329B4}" destId="{F7863BF5-FCD1-4EB2-A802-D28DAE892BB9}" srcOrd="0" destOrd="0" presId="urn:microsoft.com/office/officeart/2005/8/layout/vList2"/>
    <dgm:cxn modelId="{5F8F895B-6C0F-412C-9010-2DB2DCCBF87F}" type="presOf" srcId="{EC6ABB2A-43AD-4A04-84B5-8F412A553322}" destId="{B3B5668D-9FB2-4C29-90F8-49B90EF940DF}" srcOrd="0" destOrd="0" presId="urn:microsoft.com/office/officeart/2005/8/layout/vList2"/>
    <dgm:cxn modelId="{DCC8045C-23C8-47EA-ADDE-44F865EC71FB}" srcId="{32EFC958-CF1B-45BC-8996-112E758E83E7}" destId="{80A1C1BD-1A2C-4B4E-ACF7-0761F0963088}" srcOrd="4" destOrd="0" parTransId="{8A896445-A25D-4E76-9B25-113AB2A3B746}" sibTransId="{C0991476-AF4B-4E48-B853-31B8E648C1A2}"/>
    <dgm:cxn modelId="{8452374D-D52B-4103-8299-B5965134F5DB}" type="presOf" srcId="{3C5E5153-537B-4235-9D4A-4A440C5E4BE7}" destId="{5A2E0711-9A24-4207-A3FE-3AEC393B54C1}" srcOrd="0" destOrd="0" presId="urn:microsoft.com/office/officeart/2005/8/layout/vList2"/>
    <dgm:cxn modelId="{3AA4ACA7-9247-4AB3-86B9-CD25149C98DC}" type="presOf" srcId="{80A1C1BD-1A2C-4B4E-ACF7-0761F0963088}" destId="{E45FD3F8-0F8F-482A-B0B8-9DF60FF4E485}" srcOrd="0" destOrd="0" presId="urn:microsoft.com/office/officeart/2005/8/layout/vList2"/>
    <dgm:cxn modelId="{7878F7BE-58A0-44F2-8658-F6F032566982}" srcId="{32EFC958-CF1B-45BC-8996-112E758E83E7}" destId="{23A4A6D2-7FEE-403B-A442-A9A1877329B4}" srcOrd="0" destOrd="0" parTransId="{C4F33656-25CD-49F7-BD2A-6C62ED1D1B98}" sibTransId="{C6ADB5F7-1376-4B8B-A9A3-92F09BA8BC68}"/>
    <dgm:cxn modelId="{FDF997E5-8FC4-4237-B2FA-D88E39CBE0FF}" type="presOf" srcId="{D54B9899-08BF-4ED0-9C05-9BA3C82989E6}" destId="{5801E5E1-497F-45B0-B06F-A774D0CBCF2F}" srcOrd="0" destOrd="0" presId="urn:microsoft.com/office/officeart/2005/8/layout/vList2"/>
    <dgm:cxn modelId="{1AEB47EB-3398-4DDB-8D89-D8CEAAE67EA0}" srcId="{32EFC958-CF1B-45BC-8996-112E758E83E7}" destId="{B965EC42-8A4E-473C-B712-26B2AA65398A}" srcOrd="6" destOrd="0" parTransId="{EF7C3F34-2F7D-456D-A401-801A85D9370B}" sibTransId="{92A405B7-FDF6-4ED5-82DA-0EA0B766EA65}"/>
    <dgm:cxn modelId="{9EF129EF-9185-4FDC-AF1B-8BE9806E9D2A}" type="presOf" srcId="{72E074F1-3293-4E68-BDF3-DFB2DD9951E4}" destId="{A3B3B0F0-E543-48F7-83A6-25C3B22BADF5}" srcOrd="0" destOrd="0" presId="urn:microsoft.com/office/officeart/2005/8/layout/vList2"/>
    <dgm:cxn modelId="{2069B6FB-9977-441C-8BED-DED4A19B295F}" type="presParOf" srcId="{95D9BBB7-6D58-4343-B954-99C6689FA8F4}" destId="{F7863BF5-FCD1-4EB2-A802-D28DAE892BB9}" srcOrd="0" destOrd="0" presId="urn:microsoft.com/office/officeart/2005/8/layout/vList2"/>
    <dgm:cxn modelId="{5E746E97-C6B6-4D64-A411-FFB7FB9BA102}" type="presParOf" srcId="{95D9BBB7-6D58-4343-B954-99C6689FA8F4}" destId="{9CF17298-F538-4515-8371-21022DA920B9}" srcOrd="1" destOrd="0" presId="urn:microsoft.com/office/officeart/2005/8/layout/vList2"/>
    <dgm:cxn modelId="{ED3D6FB4-F1DF-4301-B407-3581F9C1A4D4}" type="presParOf" srcId="{95D9BBB7-6D58-4343-B954-99C6689FA8F4}" destId="{B3B5668D-9FB2-4C29-90F8-49B90EF940DF}" srcOrd="2" destOrd="0" presId="urn:microsoft.com/office/officeart/2005/8/layout/vList2"/>
    <dgm:cxn modelId="{287E1B59-FD95-43F2-BA71-9E2E8F1759FC}" type="presParOf" srcId="{95D9BBB7-6D58-4343-B954-99C6689FA8F4}" destId="{ABAA976E-498F-49DF-8F02-6F4D387C945F}" srcOrd="3" destOrd="0" presId="urn:microsoft.com/office/officeart/2005/8/layout/vList2"/>
    <dgm:cxn modelId="{BCFD3AA0-CBD8-4278-AF17-D60D0B6018D7}" type="presParOf" srcId="{95D9BBB7-6D58-4343-B954-99C6689FA8F4}" destId="{5801E5E1-497F-45B0-B06F-A774D0CBCF2F}" srcOrd="4" destOrd="0" presId="urn:microsoft.com/office/officeart/2005/8/layout/vList2"/>
    <dgm:cxn modelId="{631AC813-B1DB-4EBF-AB0D-3F5004684E4C}" type="presParOf" srcId="{95D9BBB7-6D58-4343-B954-99C6689FA8F4}" destId="{1E5ED7E3-6867-4242-95B8-11EDB930A944}" srcOrd="5" destOrd="0" presId="urn:microsoft.com/office/officeart/2005/8/layout/vList2"/>
    <dgm:cxn modelId="{7A41FA0A-E9E7-49D2-9731-540C672A560C}" type="presParOf" srcId="{95D9BBB7-6D58-4343-B954-99C6689FA8F4}" destId="{A3B3B0F0-E543-48F7-83A6-25C3B22BADF5}" srcOrd="6" destOrd="0" presId="urn:microsoft.com/office/officeart/2005/8/layout/vList2"/>
    <dgm:cxn modelId="{16E168C0-E373-458D-8597-2D12F288F195}" type="presParOf" srcId="{95D9BBB7-6D58-4343-B954-99C6689FA8F4}" destId="{10796803-A8BA-452B-B4C7-D74A673544DF}" srcOrd="7" destOrd="0" presId="urn:microsoft.com/office/officeart/2005/8/layout/vList2"/>
    <dgm:cxn modelId="{5D2B9FA2-96A7-4D0E-BCCF-58525D34697A}" type="presParOf" srcId="{95D9BBB7-6D58-4343-B954-99C6689FA8F4}" destId="{E45FD3F8-0F8F-482A-B0B8-9DF60FF4E485}" srcOrd="8" destOrd="0" presId="urn:microsoft.com/office/officeart/2005/8/layout/vList2"/>
    <dgm:cxn modelId="{80AF94B1-897A-44B0-B069-EA538CB31267}" type="presParOf" srcId="{95D9BBB7-6D58-4343-B954-99C6689FA8F4}" destId="{6C9BDAA3-DC3D-4B11-BA55-5296C0067A8B}" srcOrd="9" destOrd="0" presId="urn:microsoft.com/office/officeart/2005/8/layout/vList2"/>
    <dgm:cxn modelId="{39D592DA-F238-4C51-B6CD-26BCBE328F28}" type="presParOf" srcId="{95D9BBB7-6D58-4343-B954-99C6689FA8F4}" destId="{5A2E0711-9A24-4207-A3FE-3AEC393B54C1}" srcOrd="10" destOrd="0" presId="urn:microsoft.com/office/officeart/2005/8/layout/vList2"/>
    <dgm:cxn modelId="{2066B806-EFE2-47FF-AF6C-44937C13C8A6}" type="presParOf" srcId="{95D9BBB7-6D58-4343-B954-99C6689FA8F4}" destId="{783E4F36-07D8-4948-91BE-1F4113467E63}" srcOrd="11" destOrd="0" presId="urn:microsoft.com/office/officeart/2005/8/layout/vList2"/>
    <dgm:cxn modelId="{F83EEE6A-693A-484C-95C7-8C1F47E332A0}" type="presParOf" srcId="{95D9BBB7-6D58-4343-B954-99C6689FA8F4}" destId="{57B8B056-893E-4687-AD35-5D43850FFFB4}"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5E5183-59D9-4EF3-8A52-31EDCE7F460F}"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A4D68584-EE88-47FA-A745-BB6D26FC974B}">
      <dgm:prSet/>
      <dgm:spPr/>
      <dgm:t>
        <a:bodyPr/>
        <a:lstStyle/>
        <a:p>
          <a:r>
            <a:rPr lang="en-US"/>
            <a:t>Malpractice Insurance Coverage</a:t>
          </a:r>
        </a:p>
      </dgm:t>
    </dgm:pt>
    <dgm:pt modelId="{E0D0DA08-1EA7-4F55-89F8-1B8D8E5524F7}" type="parTrans" cxnId="{9429DDC3-8DFB-4726-ADC7-17FB195F5464}">
      <dgm:prSet/>
      <dgm:spPr/>
      <dgm:t>
        <a:bodyPr/>
        <a:lstStyle/>
        <a:p>
          <a:endParaRPr lang="en-US"/>
        </a:p>
      </dgm:t>
    </dgm:pt>
    <dgm:pt modelId="{55BD12E9-585A-4BB5-98D3-1C60F1364A83}" type="sibTrans" cxnId="{9429DDC3-8DFB-4726-ADC7-17FB195F5464}">
      <dgm:prSet/>
      <dgm:spPr/>
      <dgm:t>
        <a:bodyPr/>
        <a:lstStyle/>
        <a:p>
          <a:endParaRPr lang="en-US"/>
        </a:p>
      </dgm:t>
    </dgm:pt>
    <dgm:pt modelId="{EC56D7A2-83FE-4DA8-B351-13C4380E3668}">
      <dgm:prSet/>
      <dgm:spPr/>
      <dgm:t>
        <a:bodyPr/>
        <a:lstStyle/>
        <a:p>
          <a:r>
            <a:rPr lang="en-US" dirty="0"/>
            <a:t>Limited Time Commitment Opportunities </a:t>
          </a:r>
        </a:p>
      </dgm:t>
    </dgm:pt>
    <dgm:pt modelId="{5BC16E41-BDF1-426F-9DCB-CCE36F9E57BE}" type="parTrans" cxnId="{6231345F-9C2E-4288-B9CA-AEC1B785C515}">
      <dgm:prSet/>
      <dgm:spPr/>
      <dgm:t>
        <a:bodyPr/>
        <a:lstStyle/>
        <a:p>
          <a:endParaRPr lang="en-US"/>
        </a:p>
      </dgm:t>
    </dgm:pt>
    <dgm:pt modelId="{B693CCA3-69E2-4A1B-A08A-8C72A9CCFA8D}" type="sibTrans" cxnId="{6231345F-9C2E-4288-B9CA-AEC1B785C515}">
      <dgm:prSet/>
      <dgm:spPr/>
      <dgm:t>
        <a:bodyPr/>
        <a:lstStyle/>
        <a:p>
          <a:endParaRPr lang="en-US"/>
        </a:p>
      </dgm:t>
    </dgm:pt>
    <dgm:pt modelId="{31517DCF-C273-4E28-B295-3340C32F5E24}">
      <dgm:prSet/>
      <dgm:spPr/>
      <dgm:t>
        <a:bodyPr/>
        <a:lstStyle/>
        <a:p>
          <a:r>
            <a:rPr lang="en-US" dirty="0"/>
            <a:t>Free Training</a:t>
          </a:r>
        </a:p>
      </dgm:t>
    </dgm:pt>
    <dgm:pt modelId="{3B55A84E-8EDE-48DA-BCC6-514C8433295D}" type="parTrans" cxnId="{9D467A60-FA9B-4E1B-BFB2-57FE05610D86}">
      <dgm:prSet/>
      <dgm:spPr/>
      <dgm:t>
        <a:bodyPr/>
        <a:lstStyle/>
        <a:p>
          <a:endParaRPr lang="en-US"/>
        </a:p>
      </dgm:t>
    </dgm:pt>
    <dgm:pt modelId="{B63679F0-4437-452D-8EF7-5A968E7DD56A}" type="sibTrans" cxnId="{9D467A60-FA9B-4E1B-BFB2-57FE05610D86}">
      <dgm:prSet/>
      <dgm:spPr/>
      <dgm:t>
        <a:bodyPr/>
        <a:lstStyle/>
        <a:p>
          <a:endParaRPr lang="en-US"/>
        </a:p>
      </dgm:t>
    </dgm:pt>
    <dgm:pt modelId="{16E13C6C-F06C-4876-8040-B023227844F7}">
      <dgm:prSet/>
      <dgm:spPr/>
      <dgm:t>
        <a:bodyPr/>
        <a:lstStyle/>
        <a:p>
          <a:r>
            <a:rPr lang="en-US"/>
            <a:t>Mentorship and/or co-counseling</a:t>
          </a:r>
        </a:p>
      </dgm:t>
    </dgm:pt>
    <dgm:pt modelId="{29E82F8E-8D3E-4F4E-AFD1-BAAB0468BB89}" type="parTrans" cxnId="{415784A6-C06F-4801-A854-BF309A3BCE14}">
      <dgm:prSet/>
      <dgm:spPr/>
      <dgm:t>
        <a:bodyPr/>
        <a:lstStyle/>
        <a:p>
          <a:endParaRPr lang="en-US"/>
        </a:p>
      </dgm:t>
    </dgm:pt>
    <dgm:pt modelId="{F11442D8-3F86-4CEB-B571-678C5DE849FE}" type="sibTrans" cxnId="{415784A6-C06F-4801-A854-BF309A3BCE14}">
      <dgm:prSet/>
      <dgm:spPr/>
      <dgm:t>
        <a:bodyPr/>
        <a:lstStyle/>
        <a:p>
          <a:endParaRPr lang="en-US"/>
        </a:p>
      </dgm:t>
    </dgm:pt>
    <dgm:pt modelId="{2FB99C29-621C-4BFC-8F6F-2639DAB9DF57}">
      <dgm:prSet/>
      <dgm:spPr/>
      <dgm:t>
        <a:bodyPr/>
        <a:lstStyle/>
        <a:p>
          <a:r>
            <a:rPr lang="en-US"/>
            <a:t>Forms</a:t>
          </a:r>
        </a:p>
      </dgm:t>
    </dgm:pt>
    <dgm:pt modelId="{236CD728-D199-4E5E-83C1-44E6D0268690}" type="parTrans" cxnId="{19C19C05-03C3-451C-828D-5FC20F8B76F7}">
      <dgm:prSet/>
      <dgm:spPr/>
      <dgm:t>
        <a:bodyPr/>
        <a:lstStyle/>
        <a:p>
          <a:endParaRPr lang="en-US"/>
        </a:p>
      </dgm:t>
    </dgm:pt>
    <dgm:pt modelId="{8B42C9ED-BB06-4956-9663-EA5C13232F6A}" type="sibTrans" cxnId="{19C19C05-03C3-451C-828D-5FC20F8B76F7}">
      <dgm:prSet/>
      <dgm:spPr/>
      <dgm:t>
        <a:bodyPr/>
        <a:lstStyle/>
        <a:p>
          <a:endParaRPr lang="en-US"/>
        </a:p>
      </dgm:t>
    </dgm:pt>
    <dgm:pt modelId="{5D84E481-B69F-4292-A51C-8EAE992A9241}">
      <dgm:prSet/>
      <dgm:spPr/>
      <dgm:t>
        <a:bodyPr/>
        <a:lstStyle/>
        <a:p>
          <a:r>
            <a:rPr lang="en-US" dirty="0"/>
            <a:t>Ability to cover case related expenses</a:t>
          </a:r>
        </a:p>
      </dgm:t>
    </dgm:pt>
    <dgm:pt modelId="{61A5D6CA-FD94-494A-A664-A5CBE991F834}" type="parTrans" cxnId="{16B87485-2FE8-4983-9517-BAC4A22BE5B1}">
      <dgm:prSet/>
      <dgm:spPr/>
      <dgm:t>
        <a:bodyPr/>
        <a:lstStyle/>
        <a:p>
          <a:endParaRPr lang="en-US"/>
        </a:p>
      </dgm:t>
    </dgm:pt>
    <dgm:pt modelId="{F9190D09-4930-4426-A6DE-835338B4F461}" type="sibTrans" cxnId="{16B87485-2FE8-4983-9517-BAC4A22BE5B1}">
      <dgm:prSet/>
      <dgm:spPr/>
      <dgm:t>
        <a:bodyPr/>
        <a:lstStyle/>
        <a:p>
          <a:endParaRPr lang="en-US"/>
        </a:p>
      </dgm:t>
    </dgm:pt>
    <dgm:pt modelId="{D18F798B-806D-435F-AF62-1E7AD9BDE697}">
      <dgm:prSet/>
      <dgm:spPr/>
      <dgm:t>
        <a:bodyPr/>
        <a:lstStyle/>
        <a:p>
          <a:r>
            <a:rPr lang="en-US"/>
            <a:t>Ability to pay reduced fees in some cases</a:t>
          </a:r>
        </a:p>
      </dgm:t>
    </dgm:pt>
    <dgm:pt modelId="{C40D9BEF-AE37-4711-A459-F41C3CE42D0B}" type="parTrans" cxnId="{C29FD606-6778-414F-907E-1E6BDDDF010C}">
      <dgm:prSet/>
      <dgm:spPr/>
      <dgm:t>
        <a:bodyPr/>
        <a:lstStyle/>
        <a:p>
          <a:endParaRPr lang="en-US"/>
        </a:p>
      </dgm:t>
    </dgm:pt>
    <dgm:pt modelId="{95C6968A-41E0-485E-9645-16F1BE794B5A}" type="sibTrans" cxnId="{C29FD606-6778-414F-907E-1E6BDDDF010C}">
      <dgm:prSet/>
      <dgm:spPr/>
      <dgm:t>
        <a:bodyPr/>
        <a:lstStyle/>
        <a:p>
          <a:endParaRPr lang="en-US"/>
        </a:p>
      </dgm:t>
    </dgm:pt>
    <dgm:pt modelId="{0614264B-7DB9-4425-AE3C-D25454662A0A}" type="pres">
      <dgm:prSet presAssocID="{C35E5183-59D9-4EF3-8A52-31EDCE7F460F}" presName="linear" presStyleCnt="0">
        <dgm:presLayoutVars>
          <dgm:animLvl val="lvl"/>
          <dgm:resizeHandles val="exact"/>
        </dgm:presLayoutVars>
      </dgm:prSet>
      <dgm:spPr/>
    </dgm:pt>
    <dgm:pt modelId="{F87B9FAF-07F7-4A37-BEDF-CAC03B789643}" type="pres">
      <dgm:prSet presAssocID="{A4D68584-EE88-47FA-A745-BB6D26FC974B}" presName="parentText" presStyleLbl="node1" presStyleIdx="0" presStyleCnt="7">
        <dgm:presLayoutVars>
          <dgm:chMax val="0"/>
          <dgm:bulletEnabled val="1"/>
        </dgm:presLayoutVars>
      </dgm:prSet>
      <dgm:spPr/>
    </dgm:pt>
    <dgm:pt modelId="{81E6B16B-C986-4BE7-A352-595E248D5C65}" type="pres">
      <dgm:prSet presAssocID="{55BD12E9-585A-4BB5-98D3-1C60F1364A83}" presName="spacer" presStyleCnt="0"/>
      <dgm:spPr/>
    </dgm:pt>
    <dgm:pt modelId="{C9F61404-6697-437E-93A8-2B7A40BFDEBF}" type="pres">
      <dgm:prSet presAssocID="{EC56D7A2-83FE-4DA8-B351-13C4380E3668}" presName="parentText" presStyleLbl="node1" presStyleIdx="1" presStyleCnt="7">
        <dgm:presLayoutVars>
          <dgm:chMax val="0"/>
          <dgm:bulletEnabled val="1"/>
        </dgm:presLayoutVars>
      </dgm:prSet>
      <dgm:spPr/>
    </dgm:pt>
    <dgm:pt modelId="{06A02BA2-C68E-48A5-BA09-01F0BA9EFCD2}" type="pres">
      <dgm:prSet presAssocID="{B693CCA3-69E2-4A1B-A08A-8C72A9CCFA8D}" presName="spacer" presStyleCnt="0"/>
      <dgm:spPr/>
    </dgm:pt>
    <dgm:pt modelId="{D12CA37D-4AD3-4512-AABC-0F262CE3E5C2}" type="pres">
      <dgm:prSet presAssocID="{31517DCF-C273-4E28-B295-3340C32F5E24}" presName="parentText" presStyleLbl="node1" presStyleIdx="2" presStyleCnt="7">
        <dgm:presLayoutVars>
          <dgm:chMax val="0"/>
          <dgm:bulletEnabled val="1"/>
        </dgm:presLayoutVars>
      </dgm:prSet>
      <dgm:spPr/>
    </dgm:pt>
    <dgm:pt modelId="{111FE760-FB67-4242-8C63-D9638843727F}" type="pres">
      <dgm:prSet presAssocID="{B63679F0-4437-452D-8EF7-5A968E7DD56A}" presName="spacer" presStyleCnt="0"/>
      <dgm:spPr/>
    </dgm:pt>
    <dgm:pt modelId="{6DFE8D7F-862D-4F22-8642-EB7C97AF63B0}" type="pres">
      <dgm:prSet presAssocID="{16E13C6C-F06C-4876-8040-B023227844F7}" presName="parentText" presStyleLbl="node1" presStyleIdx="3" presStyleCnt="7">
        <dgm:presLayoutVars>
          <dgm:chMax val="0"/>
          <dgm:bulletEnabled val="1"/>
        </dgm:presLayoutVars>
      </dgm:prSet>
      <dgm:spPr/>
    </dgm:pt>
    <dgm:pt modelId="{3805064A-366B-44B4-B926-020997B5406F}" type="pres">
      <dgm:prSet presAssocID="{F11442D8-3F86-4CEB-B571-678C5DE849FE}" presName="spacer" presStyleCnt="0"/>
      <dgm:spPr/>
    </dgm:pt>
    <dgm:pt modelId="{8D677BDE-2588-47D0-8A59-195AFA2B4CD6}" type="pres">
      <dgm:prSet presAssocID="{2FB99C29-621C-4BFC-8F6F-2639DAB9DF57}" presName="parentText" presStyleLbl="node1" presStyleIdx="4" presStyleCnt="7">
        <dgm:presLayoutVars>
          <dgm:chMax val="0"/>
          <dgm:bulletEnabled val="1"/>
        </dgm:presLayoutVars>
      </dgm:prSet>
      <dgm:spPr/>
    </dgm:pt>
    <dgm:pt modelId="{5658776C-8FE7-4F10-AD5B-9FF376B9099E}" type="pres">
      <dgm:prSet presAssocID="{8B42C9ED-BB06-4956-9663-EA5C13232F6A}" presName="spacer" presStyleCnt="0"/>
      <dgm:spPr/>
    </dgm:pt>
    <dgm:pt modelId="{CAC69ED9-45F7-41AC-A628-B2846F9EF1D1}" type="pres">
      <dgm:prSet presAssocID="{5D84E481-B69F-4292-A51C-8EAE992A9241}" presName="parentText" presStyleLbl="node1" presStyleIdx="5" presStyleCnt="7">
        <dgm:presLayoutVars>
          <dgm:chMax val="0"/>
          <dgm:bulletEnabled val="1"/>
        </dgm:presLayoutVars>
      </dgm:prSet>
      <dgm:spPr/>
    </dgm:pt>
    <dgm:pt modelId="{3CD5C55F-E3A0-43EB-B0DB-95DE4DDF6D79}" type="pres">
      <dgm:prSet presAssocID="{F9190D09-4930-4426-A6DE-835338B4F461}" presName="spacer" presStyleCnt="0"/>
      <dgm:spPr/>
    </dgm:pt>
    <dgm:pt modelId="{0E068FD9-C110-43F7-9D06-664C69EB9176}" type="pres">
      <dgm:prSet presAssocID="{D18F798B-806D-435F-AF62-1E7AD9BDE697}" presName="parentText" presStyleLbl="node1" presStyleIdx="6" presStyleCnt="7">
        <dgm:presLayoutVars>
          <dgm:chMax val="0"/>
          <dgm:bulletEnabled val="1"/>
        </dgm:presLayoutVars>
      </dgm:prSet>
      <dgm:spPr/>
    </dgm:pt>
  </dgm:ptLst>
  <dgm:cxnLst>
    <dgm:cxn modelId="{19C19C05-03C3-451C-828D-5FC20F8B76F7}" srcId="{C35E5183-59D9-4EF3-8A52-31EDCE7F460F}" destId="{2FB99C29-621C-4BFC-8F6F-2639DAB9DF57}" srcOrd="4" destOrd="0" parTransId="{236CD728-D199-4E5E-83C1-44E6D0268690}" sibTransId="{8B42C9ED-BB06-4956-9663-EA5C13232F6A}"/>
    <dgm:cxn modelId="{C29FD606-6778-414F-907E-1E6BDDDF010C}" srcId="{C35E5183-59D9-4EF3-8A52-31EDCE7F460F}" destId="{D18F798B-806D-435F-AF62-1E7AD9BDE697}" srcOrd="6" destOrd="0" parTransId="{C40D9BEF-AE37-4711-A459-F41C3CE42D0B}" sibTransId="{95C6968A-41E0-485E-9645-16F1BE794B5A}"/>
    <dgm:cxn modelId="{2B34171B-A899-4E6C-8619-7AD8B01D1E3A}" type="presOf" srcId="{31517DCF-C273-4E28-B295-3340C32F5E24}" destId="{D12CA37D-4AD3-4512-AABC-0F262CE3E5C2}" srcOrd="0" destOrd="0" presId="urn:microsoft.com/office/officeart/2005/8/layout/vList2"/>
    <dgm:cxn modelId="{6C748B21-0893-44E2-9577-8E5A112EA3B5}" type="presOf" srcId="{A4D68584-EE88-47FA-A745-BB6D26FC974B}" destId="{F87B9FAF-07F7-4A37-BEDF-CAC03B789643}" srcOrd="0" destOrd="0" presId="urn:microsoft.com/office/officeart/2005/8/layout/vList2"/>
    <dgm:cxn modelId="{FDF37F2C-DE17-4CF6-9D4A-C0464DD06E7B}" type="presOf" srcId="{D18F798B-806D-435F-AF62-1E7AD9BDE697}" destId="{0E068FD9-C110-43F7-9D06-664C69EB9176}" srcOrd="0" destOrd="0" presId="urn:microsoft.com/office/officeart/2005/8/layout/vList2"/>
    <dgm:cxn modelId="{6231345F-9C2E-4288-B9CA-AEC1B785C515}" srcId="{C35E5183-59D9-4EF3-8A52-31EDCE7F460F}" destId="{EC56D7A2-83FE-4DA8-B351-13C4380E3668}" srcOrd="1" destOrd="0" parTransId="{5BC16E41-BDF1-426F-9DCB-CCE36F9E57BE}" sibTransId="{B693CCA3-69E2-4A1B-A08A-8C72A9CCFA8D}"/>
    <dgm:cxn modelId="{9D467A60-FA9B-4E1B-BFB2-57FE05610D86}" srcId="{C35E5183-59D9-4EF3-8A52-31EDCE7F460F}" destId="{31517DCF-C273-4E28-B295-3340C32F5E24}" srcOrd="2" destOrd="0" parTransId="{3B55A84E-8EDE-48DA-BCC6-514C8433295D}" sibTransId="{B63679F0-4437-452D-8EF7-5A968E7DD56A}"/>
    <dgm:cxn modelId="{3A9DA367-FAD7-4905-ABFA-64A0F7AC5DAD}" type="presOf" srcId="{16E13C6C-F06C-4876-8040-B023227844F7}" destId="{6DFE8D7F-862D-4F22-8642-EB7C97AF63B0}" srcOrd="0" destOrd="0" presId="urn:microsoft.com/office/officeart/2005/8/layout/vList2"/>
    <dgm:cxn modelId="{FD480D4D-5533-4EBD-A8EA-3AFF6462252D}" type="presOf" srcId="{2FB99C29-621C-4BFC-8F6F-2639DAB9DF57}" destId="{8D677BDE-2588-47D0-8A59-195AFA2B4CD6}" srcOrd="0" destOrd="0" presId="urn:microsoft.com/office/officeart/2005/8/layout/vList2"/>
    <dgm:cxn modelId="{1FCC2753-825D-47DB-A737-EC4B9A833456}" type="presOf" srcId="{C35E5183-59D9-4EF3-8A52-31EDCE7F460F}" destId="{0614264B-7DB9-4425-AE3C-D25454662A0A}" srcOrd="0" destOrd="0" presId="urn:microsoft.com/office/officeart/2005/8/layout/vList2"/>
    <dgm:cxn modelId="{16B87485-2FE8-4983-9517-BAC4A22BE5B1}" srcId="{C35E5183-59D9-4EF3-8A52-31EDCE7F460F}" destId="{5D84E481-B69F-4292-A51C-8EAE992A9241}" srcOrd="5" destOrd="0" parTransId="{61A5D6CA-FD94-494A-A664-A5CBE991F834}" sibTransId="{F9190D09-4930-4426-A6DE-835338B4F461}"/>
    <dgm:cxn modelId="{B3D03F9E-4658-4F65-937E-61151A431DE3}" type="presOf" srcId="{5D84E481-B69F-4292-A51C-8EAE992A9241}" destId="{CAC69ED9-45F7-41AC-A628-B2846F9EF1D1}" srcOrd="0" destOrd="0" presId="urn:microsoft.com/office/officeart/2005/8/layout/vList2"/>
    <dgm:cxn modelId="{415784A6-C06F-4801-A854-BF309A3BCE14}" srcId="{C35E5183-59D9-4EF3-8A52-31EDCE7F460F}" destId="{16E13C6C-F06C-4876-8040-B023227844F7}" srcOrd="3" destOrd="0" parTransId="{29E82F8E-8D3E-4F4E-AFD1-BAAB0468BB89}" sibTransId="{F11442D8-3F86-4CEB-B571-678C5DE849FE}"/>
    <dgm:cxn modelId="{9429DDC3-8DFB-4726-ADC7-17FB195F5464}" srcId="{C35E5183-59D9-4EF3-8A52-31EDCE7F460F}" destId="{A4D68584-EE88-47FA-A745-BB6D26FC974B}" srcOrd="0" destOrd="0" parTransId="{E0D0DA08-1EA7-4F55-89F8-1B8D8E5524F7}" sibTransId="{55BD12E9-585A-4BB5-98D3-1C60F1364A83}"/>
    <dgm:cxn modelId="{50FC5CF0-788F-4352-8DAB-EA2F17E56A14}" type="presOf" srcId="{EC56D7A2-83FE-4DA8-B351-13C4380E3668}" destId="{C9F61404-6697-437E-93A8-2B7A40BFDEBF}" srcOrd="0" destOrd="0" presId="urn:microsoft.com/office/officeart/2005/8/layout/vList2"/>
    <dgm:cxn modelId="{A72FC48F-78DF-4A58-8EE7-113348385821}" type="presParOf" srcId="{0614264B-7DB9-4425-AE3C-D25454662A0A}" destId="{F87B9FAF-07F7-4A37-BEDF-CAC03B789643}" srcOrd="0" destOrd="0" presId="urn:microsoft.com/office/officeart/2005/8/layout/vList2"/>
    <dgm:cxn modelId="{48A7A606-2372-40C2-84CB-9E02F222A64B}" type="presParOf" srcId="{0614264B-7DB9-4425-AE3C-D25454662A0A}" destId="{81E6B16B-C986-4BE7-A352-595E248D5C65}" srcOrd="1" destOrd="0" presId="urn:microsoft.com/office/officeart/2005/8/layout/vList2"/>
    <dgm:cxn modelId="{53A5F147-4CCE-45BF-94B3-857B700B5FD7}" type="presParOf" srcId="{0614264B-7DB9-4425-AE3C-D25454662A0A}" destId="{C9F61404-6697-437E-93A8-2B7A40BFDEBF}" srcOrd="2" destOrd="0" presId="urn:microsoft.com/office/officeart/2005/8/layout/vList2"/>
    <dgm:cxn modelId="{19818C82-6DBE-4778-ABC9-B17CB50A1E82}" type="presParOf" srcId="{0614264B-7DB9-4425-AE3C-D25454662A0A}" destId="{06A02BA2-C68E-48A5-BA09-01F0BA9EFCD2}" srcOrd="3" destOrd="0" presId="urn:microsoft.com/office/officeart/2005/8/layout/vList2"/>
    <dgm:cxn modelId="{D74E225B-513F-468D-8DD5-537D29C7838D}" type="presParOf" srcId="{0614264B-7DB9-4425-AE3C-D25454662A0A}" destId="{D12CA37D-4AD3-4512-AABC-0F262CE3E5C2}" srcOrd="4" destOrd="0" presId="urn:microsoft.com/office/officeart/2005/8/layout/vList2"/>
    <dgm:cxn modelId="{FBF579F5-F617-4E6C-A82E-7F8992739333}" type="presParOf" srcId="{0614264B-7DB9-4425-AE3C-D25454662A0A}" destId="{111FE760-FB67-4242-8C63-D9638843727F}" srcOrd="5" destOrd="0" presId="urn:microsoft.com/office/officeart/2005/8/layout/vList2"/>
    <dgm:cxn modelId="{986A51F1-7B36-4D22-846D-B19D29F9220B}" type="presParOf" srcId="{0614264B-7DB9-4425-AE3C-D25454662A0A}" destId="{6DFE8D7F-862D-4F22-8642-EB7C97AF63B0}" srcOrd="6" destOrd="0" presId="urn:microsoft.com/office/officeart/2005/8/layout/vList2"/>
    <dgm:cxn modelId="{65AAD40C-D5FB-48A0-B662-1872C9515DF5}" type="presParOf" srcId="{0614264B-7DB9-4425-AE3C-D25454662A0A}" destId="{3805064A-366B-44B4-B926-020997B5406F}" srcOrd="7" destOrd="0" presId="urn:microsoft.com/office/officeart/2005/8/layout/vList2"/>
    <dgm:cxn modelId="{71E3810E-AAA8-428E-8358-F52891915FD0}" type="presParOf" srcId="{0614264B-7DB9-4425-AE3C-D25454662A0A}" destId="{8D677BDE-2588-47D0-8A59-195AFA2B4CD6}" srcOrd="8" destOrd="0" presId="urn:microsoft.com/office/officeart/2005/8/layout/vList2"/>
    <dgm:cxn modelId="{D7E50D98-1592-4E53-BE07-FFD18DBAD5FE}" type="presParOf" srcId="{0614264B-7DB9-4425-AE3C-D25454662A0A}" destId="{5658776C-8FE7-4F10-AD5B-9FF376B9099E}" srcOrd="9" destOrd="0" presId="urn:microsoft.com/office/officeart/2005/8/layout/vList2"/>
    <dgm:cxn modelId="{ED9AD266-86D5-47BE-88BF-62FE8E90BBD3}" type="presParOf" srcId="{0614264B-7DB9-4425-AE3C-D25454662A0A}" destId="{CAC69ED9-45F7-41AC-A628-B2846F9EF1D1}" srcOrd="10" destOrd="0" presId="urn:microsoft.com/office/officeart/2005/8/layout/vList2"/>
    <dgm:cxn modelId="{704685FD-D8F2-497A-B9C9-4ED9775AEE95}" type="presParOf" srcId="{0614264B-7DB9-4425-AE3C-D25454662A0A}" destId="{3CD5C55F-E3A0-43EB-B0DB-95DE4DDF6D79}" srcOrd="11" destOrd="0" presId="urn:microsoft.com/office/officeart/2005/8/layout/vList2"/>
    <dgm:cxn modelId="{9F27AB11-2AEE-47D5-AE74-3C4AF4507E98}" type="presParOf" srcId="{0614264B-7DB9-4425-AE3C-D25454662A0A}" destId="{0E068FD9-C110-43F7-9D06-664C69EB9176}"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785656-DB2A-49DE-9849-C9EDE413BE9B}"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A6B27857-91BA-457F-97B0-259EB81FCDFE}">
      <dgm:prSet/>
      <dgm:spPr/>
      <dgm:t>
        <a:bodyPr/>
        <a:lstStyle/>
        <a:p>
          <a:r>
            <a:rPr lang="en-US"/>
            <a:t>Phone Advice</a:t>
          </a:r>
        </a:p>
      </dgm:t>
    </dgm:pt>
    <dgm:pt modelId="{DCCF7CA3-C352-4C96-8446-C998ECE7EB4E}" type="parTrans" cxnId="{5C8D8199-E716-4028-8CE3-24B6A0C8C850}">
      <dgm:prSet/>
      <dgm:spPr/>
      <dgm:t>
        <a:bodyPr/>
        <a:lstStyle/>
        <a:p>
          <a:endParaRPr lang="en-US"/>
        </a:p>
      </dgm:t>
    </dgm:pt>
    <dgm:pt modelId="{C1D4FB07-8ED8-4F47-91F9-D60682B0A657}" type="sibTrans" cxnId="{5C8D8199-E716-4028-8CE3-24B6A0C8C850}">
      <dgm:prSet/>
      <dgm:spPr/>
      <dgm:t>
        <a:bodyPr/>
        <a:lstStyle/>
        <a:p>
          <a:endParaRPr lang="en-US"/>
        </a:p>
      </dgm:t>
    </dgm:pt>
    <dgm:pt modelId="{6628382F-F1A3-46D4-B9F6-3B08981F4EF8}">
      <dgm:prSet/>
      <dgm:spPr/>
      <dgm:t>
        <a:bodyPr/>
        <a:lstStyle/>
        <a:p>
          <a:r>
            <a:rPr lang="en-US"/>
            <a:t>Limited Time Commitment Representation- Evictions, Domestic Violence Protective Order Hearings</a:t>
          </a:r>
        </a:p>
      </dgm:t>
    </dgm:pt>
    <dgm:pt modelId="{2D80FB45-1842-4B6D-9153-775754BE1051}" type="parTrans" cxnId="{90A3020C-7050-4F50-AE86-341ACD1004DC}">
      <dgm:prSet/>
      <dgm:spPr/>
      <dgm:t>
        <a:bodyPr/>
        <a:lstStyle/>
        <a:p>
          <a:endParaRPr lang="en-US"/>
        </a:p>
      </dgm:t>
    </dgm:pt>
    <dgm:pt modelId="{28AE6163-2BC0-4E4F-AD87-BFA57462E647}" type="sibTrans" cxnId="{90A3020C-7050-4F50-AE86-341ACD1004DC}">
      <dgm:prSet/>
      <dgm:spPr/>
      <dgm:t>
        <a:bodyPr/>
        <a:lstStyle/>
        <a:p>
          <a:endParaRPr lang="en-US"/>
        </a:p>
      </dgm:t>
    </dgm:pt>
    <dgm:pt modelId="{C3FA55C0-C6F1-4F4F-8F66-F1A419C9C656}">
      <dgm:prSet/>
      <dgm:spPr/>
      <dgm:t>
        <a:bodyPr/>
        <a:lstStyle/>
        <a:p>
          <a:r>
            <a:rPr lang="en-US"/>
            <a:t>Representation</a:t>
          </a:r>
        </a:p>
      </dgm:t>
    </dgm:pt>
    <dgm:pt modelId="{A4FF64C9-EBBC-45E5-B73A-42773479B724}" type="parTrans" cxnId="{0DB6D169-1A48-4449-8BF2-E46265F0D5F3}">
      <dgm:prSet/>
      <dgm:spPr/>
      <dgm:t>
        <a:bodyPr/>
        <a:lstStyle/>
        <a:p>
          <a:endParaRPr lang="en-US"/>
        </a:p>
      </dgm:t>
    </dgm:pt>
    <dgm:pt modelId="{5E1BCCDB-CC9D-45E4-9BB9-C80354BE361A}" type="sibTrans" cxnId="{0DB6D169-1A48-4449-8BF2-E46265F0D5F3}">
      <dgm:prSet/>
      <dgm:spPr/>
      <dgm:t>
        <a:bodyPr/>
        <a:lstStyle/>
        <a:p>
          <a:endParaRPr lang="en-US"/>
        </a:p>
      </dgm:t>
    </dgm:pt>
    <dgm:pt modelId="{367F8461-477A-47D1-97B0-37984AFDCB01}">
      <dgm:prSet/>
      <dgm:spPr/>
      <dgm:t>
        <a:bodyPr/>
        <a:lstStyle/>
        <a:p>
          <a:r>
            <a:rPr lang="en-US"/>
            <a:t>Reduced Fee Cases</a:t>
          </a:r>
        </a:p>
      </dgm:t>
    </dgm:pt>
    <dgm:pt modelId="{6988E999-9AEB-4D9B-AE8A-6647811174D6}" type="parTrans" cxnId="{B2246615-B582-4516-AF22-7D0106153F59}">
      <dgm:prSet/>
      <dgm:spPr/>
      <dgm:t>
        <a:bodyPr/>
        <a:lstStyle/>
        <a:p>
          <a:endParaRPr lang="en-US"/>
        </a:p>
      </dgm:t>
    </dgm:pt>
    <dgm:pt modelId="{3539E3C7-2CAD-4897-8B40-F53B12BA08AA}" type="sibTrans" cxnId="{B2246615-B582-4516-AF22-7D0106153F59}">
      <dgm:prSet/>
      <dgm:spPr/>
      <dgm:t>
        <a:bodyPr/>
        <a:lstStyle/>
        <a:p>
          <a:endParaRPr lang="en-US"/>
        </a:p>
      </dgm:t>
    </dgm:pt>
    <dgm:pt modelId="{E082FC43-161E-4FEF-A3D5-38A3FAE3BE57}">
      <dgm:prSet/>
      <dgm:spPr/>
      <dgm:t>
        <a:bodyPr/>
        <a:lstStyle/>
        <a:p>
          <a:r>
            <a:rPr lang="en-US"/>
            <a:t>Co-counseling/mentoring</a:t>
          </a:r>
        </a:p>
      </dgm:t>
    </dgm:pt>
    <dgm:pt modelId="{DDBEBAA2-B06F-40C8-8130-B2B6054DDDF9}" type="parTrans" cxnId="{F24E8747-DCE6-4C5D-A071-B7E0A02056DD}">
      <dgm:prSet/>
      <dgm:spPr/>
      <dgm:t>
        <a:bodyPr/>
        <a:lstStyle/>
        <a:p>
          <a:endParaRPr lang="en-US"/>
        </a:p>
      </dgm:t>
    </dgm:pt>
    <dgm:pt modelId="{C99DCC83-7EFD-4E76-B567-47C6FFF49171}" type="sibTrans" cxnId="{F24E8747-DCE6-4C5D-A071-B7E0A02056DD}">
      <dgm:prSet/>
      <dgm:spPr/>
      <dgm:t>
        <a:bodyPr/>
        <a:lstStyle/>
        <a:p>
          <a:endParaRPr lang="en-US"/>
        </a:p>
      </dgm:t>
    </dgm:pt>
    <dgm:pt modelId="{4B324B7C-AE7F-4794-A2F8-A3EC4B65F7B0}">
      <dgm:prSet/>
      <dgm:spPr/>
      <dgm:t>
        <a:bodyPr/>
        <a:lstStyle/>
        <a:p>
          <a:r>
            <a:rPr lang="en-US"/>
            <a:t>Write legal information for our website</a:t>
          </a:r>
        </a:p>
      </dgm:t>
    </dgm:pt>
    <dgm:pt modelId="{72A3B1D2-0040-4A1E-9B38-06B3CDDA5C2E}" type="parTrans" cxnId="{E48553B9-F6CE-4528-95B1-83B7AB0F2F4F}">
      <dgm:prSet/>
      <dgm:spPr/>
      <dgm:t>
        <a:bodyPr/>
        <a:lstStyle/>
        <a:p>
          <a:endParaRPr lang="en-US"/>
        </a:p>
      </dgm:t>
    </dgm:pt>
    <dgm:pt modelId="{FA2662C2-3344-4404-8865-4ECAAF7CD74C}" type="sibTrans" cxnId="{E48553B9-F6CE-4528-95B1-83B7AB0F2F4F}">
      <dgm:prSet/>
      <dgm:spPr/>
      <dgm:t>
        <a:bodyPr/>
        <a:lstStyle/>
        <a:p>
          <a:endParaRPr lang="en-US"/>
        </a:p>
      </dgm:t>
    </dgm:pt>
    <dgm:pt modelId="{075B978D-FDB5-4DC8-9E5C-6AE13A490C7B}">
      <dgm:prSet/>
      <dgm:spPr/>
      <dgm:t>
        <a:bodyPr/>
        <a:lstStyle/>
        <a:p>
          <a:r>
            <a:rPr lang="en-US"/>
            <a:t>Teach a class or clinic</a:t>
          </a:r>
        </a:p>
      </dgm:t>
    </dgm:pt>
    <dgm:pt modelId="{62501E47-C62D-408C-AE1A-F8B6D7FA160F}" type="parTrans" cxnId="{0AA17D7E-79A5-433A-95DB-408650387FC2}">
      <dgm:prSet/>
      <dgm:spPr/>
      <dgm:t>
        <a:bodyPr/>
        <a:lstStyle/>
        <a:p>
          <a:endParaRPr lang="en-US"/>
        </a:p>
      </dgm:t>
    </dgm:pt>
    <dgm:pt modelId="{F192E27B-A947-4555-8B4C-DA946864C505}" type="sibTrans" cxnId="{0AA17D7E-79A5-433A-95DB-408650387FC2}">
      <dgm:prSet/>
      <dgm:spPr/>
      <dgm:t>
        <a:bodyPr/>
        <a:lstStyle/>
        <a:p>
          <a:endParaRPr lang="en-US"/>
        </a:p>
      </dgm:t>
    </dgm:pt>
    <dgm:pt modelId="{1224A0F7-9054-4750-B1B5-42DC3B47DA3D}">
      <dgm:prSet/>
      <dgm:spPr/>
      <dgm:t>
        <a:bodyPr/>
        <a:lstStyle/>
        <a:p>
          <a:r>
            <a:rPr lang="en-US"/>
            <a:t>Emeritus Attorney Status</a:t>
          </a:r>
        </a:p>
      </dgm:t>
    </dgm:pt>
    <dgm:pt modelId="{E5541E98-42DA-44E8-BF19-4779AC270CB7}" type="parTrans" cxnId="{10AA3022-0DB6-48D7-9CB0-CB06665B112D}">
      <dgm:prSet/>
      <dgm:spPr/>
      <dgm:t>
        <a:bodyPr/>
        <a:lstStyle/>
        <a:p>
          <a:endParaRPr lang="en-US"/>
        </a:p>
      </dgm:t>
    </dgm:pt>
    <dgm:pt modelId="{D9C19705-BCFA-438A-AEE4-42ED24D1B06B}" type="sibTrans" cxnId="{10AA3022-0DB6-48D7-9CB0-CB06665B112D}">
      <dgm:prSet/>
      <dgm:spPr/>
      <dgm:t>
        <a:bodyPr/>
        <a:lstStyle/>
        <a:p>
          <a:endParaRPr lang="en-US"/>
        </a:p>
      </dgm:t>
    </dgm:pt>
    <dgm:pt modelId="{DE555122-7F61-4BDC-B4CC-606731CE2E9C}">
      <dgm:prSet/>
      <dgm:spPr/>
      <dgm:t>
        <a:bodyPr/>
        <a:lstStyle/>
        <a:p>
          <a:r>
            <a:rPr lang="en-US" dirty="0"/>
            <a:t>New Opportunities:</a:t>
          </a:r>
        </a:p>
        <a:p>
          <a:r>
            <a:rPr lang="en-US" dirty="0"/>
            <a:t>Bankruptcy Clinic</a:t>
          </a:r>
        </a:p>
        <a:p>
          <a:r>
            <a:rPr lang="en-US" dirty="0"/>
            <a:t>Name Change Clinic </a:t>
          </a:r>
        </a:p>
        <a:p>
          <a:r>
            <a:rPr lang="en-US" dirty="0"/>
            <a:t>Mentor Opportunities at WVU COL. </a:t>
          </a:r>
        </a:p>
      </dgm:t>
    </dgm:pt>
    <dgm:pt modelId="{9F75121D-D842-4A64-B72D-03BB251D6BDA}" type="parTrans" cxnId="{375C2EE1-8EA1-4808-A040-93651790095B}">
      <dgm:prSet/>
      <dgm:spPr/>
      <dgm:t>
        <a:bodyPr/>
        <a:lstStyle/>
        <a:p>
          <a:endParaRPr lang="en-US"/>
        </a:p>
      </dgm:t>
    </dgm:pt>
    <dgm:pt modelId="{1D8B0F3C-F777-494B-9EFA-B3838C8393AC}" type="sibTrans" cxnId="{375C2EE1-8EA1-4808-A040-93651790095B}">
      <dgm:prSet/>
      <dgm:spPr/>
      <dgm:t>
        <a:bodyPr/>
        <a:lstStyle/>
        <a:p>
          <a:endParaRPr lang="en-US"/>
        </a:p>
      </dgm:t>
    </dgm:pt>
    <dgm:pt modelId="{920EB0EE-20F1-4B66-8B73-B7B051B742EE}" type="pres">
      <dgm:prSet presAssocID="{88785656-DB2A-49DE-9849-C9EDE413BE9B}" presName="diagram" presStyleCnt="0">
        <dgm:presLayoutVars>
          <dgm:dir/>
          <dgm:resizeHandles val="exact"/>
        </dgm:presLayoutVars>
      </dgm:prSet>
      <dgm:spPr/>
    </dgm:pt>
    <dgm:pt modelId="{4593762E-4F86-49D4-8B22-A92BCB0D02FF}" type="pres">
      <dgm:prSet presAssocID="{A6B27857-91BA-457F-97B0-259EB81FCDFE}" presName="node" presStyleLbl="node1" presStyleIdx="0" presStyleCnt="9">
        <dgm:presLayoutVars>
          <dgm:bulletEnabled val="1"/>
        </dgm:presLayoutVars>
      </dgm:prSet>
      <dgm:spPr/>
    </dgm:pt>
    <dgm:pt modelId="{21CAA0D6-3B6D-4D84-8A31-AC0047E124AA}" type="pres">
      <dgm:prSet presAssocID="{C1D4FB07-8ED8-4F47-91F9-D60682B0A657}" presName="sibTrans" presStyleCnt="0"/>
      <dgm:spPr/>
    </dgm:pt>
    <dgm:pt modelId="{D3AD3B45-CD20-48D0-945D-7E8D8C09CEA0}" type="pres">
      <dgm:prSet presAssocID="{6628382F-F1A3-46D4-B9F6-3B08981F4EF8}" presName="node" presStyleLbl="node1" presStyleIdx="1" presStyleCnt="9">
        <dgm:presLayoutVars>
          <dgm:bulletEnabled val="1"/>
        </dgm:presLayoutVars>
      </dgm:prSet>
      <dgm:spPr/>
    </dgm:pt>
    <dgm:pt modelId="{5D3BEC76-F26F-4034-BB7D-A80DB2B42409}" type="pres">
      <dgm:prSet presAssocID="{28AE6163-2BC0-4E4F-AD87-BFA57462E647}" presName="sibTrans" presStyleCnt="0"/>
      <dgm:spPr/>
    </dgm:pt>
    <dgm:pt modelId="{86D4696F-9E17-495B-8A0E-B4B31B494E53}" type="pres">
      <dgm:prSet presAssocID="{C3FA55C0-C6F1-4F4F-8F66-F1A419C9C656}" presName="node" presStyleLbl="node1" presStyleIdx="2" presStyleCnt="9">
        <dgm:presLayoutVars>
          <dgm:bulletEnabled val="1"/>
        </dgm:presLayoutVars>
      </dgm:prSet>
      <dgm:spPr/>
    </dgm:pt>
    <dgm:pt modelId="{4FC5A858-23F5-435E-9588-201007A48EAA}" type="pres">
      <dgm:prSet presAssocID="{5E1BCCDB-CC9D-45E4-9BB9-C80354BE361A}" presName="sibTrans" presStyleCnt="0"/>
      <dgm:spPr/>
    </dgm:pt>
    <dgm:pt modelId="{773C0421-D2F2-45B9-BBF0-0BD876558945}" type="pres">
      <dgm:prSet presAssocID="{367F8461-477A-47D1-97B0-37984AFDCB01}" presName="node" presStyleLbl="node1" presStyleIdx="3" presStyleCnt="9">
        <dgm:presLayoutVars>
          <dgm:bulletEnabled val="1"/>
        </dgm:presLayoutVars>
      </dgm:prSet>
      <dgm:spPr/>
    </dgm:pt>
    <dgm:pt modelId="{F6C93E1A-9968-401F-9376-7443DD041857}" type="pres">
      <dgm:prSet presAssocID="{3539E3C7-2CAD-4897-8B40-F53B12BA08AA}" presName="sibTrans" presStyleCnt="0"/>
      <dgm:spPr/>
    </dgm:pt>
    <dgm:pt modelId="{B7EF5FF2-F5FB-4A5D-BBF1-D4BF946D3AC5}" type="pres">
      <dgm:prSet presAssocID="{E082FC43-161E-4FEF-A3D5-38A3FAE3BE57}" presName="node" presStyleLbl="node1" presStyleIdx="4" presStyleCnt="9">
        <dgm:presLayoutVars>
          <dgm:bulletEnabled val="1"/>
        </dgm:presLayoutVars>
      </dgm:prSet>
      <dgm:spPr/>
    </dgm:pt>
    <dgm:pt modelId="{A2BCB4D6-4B75-44A6-96E4-4C9450C9CDCE}" type="pres">
      <dgm:prSet presAssocID="{C99DCC83-7EFD-4E76-B567-47C6FFF49171}" presName="sibTrans" presStyleCnt="0"/>
      <dgm:spPr/>
    </dgm:pt>
    <dgm:pt modelId="{4F165898-3AFE-4EE7-8046-D2D67EACA886}" type="pres">
      <dgm:prSet presAssocID="{4B324B7C-AE7F-4794-A2F8-A3EC4B65F7B0}" presName="node" presStyleLbl="node1" presStyleIdx="5" presStyleCnt="9">
        <dgm:presLayoutVars>
          <dgm:bulletEnabled val="1"/>
        </dgm:presLayoutVars>
      </dgm:prSet>
      <dgm:spPr/>
    </dgm:pt>
    <dgm:pt modelId="{4190787C-71B4-4324-B99C-85CD7536CB76}" type="pres">
      <dgm:prSet presAssocID="{FA2662C2-3344-4404-8865-4ECAAF7CD74C}" presName="sibTrans" presStyleCnt="0"/>
      <dgm:spPr/>
    </dgm:pt>
    <dgm:pt modelId="{34F1CE22-96C2-4D4F-BA73-0C7AE232175D}" type="pres">
      <dgm:prSet presAssocID="{075B978D-FDB5-4DC8-9E5C-6AE13A490C7B}" presName="node" presStyleLbl="node1" presStyleIdx="6" presStyleCnt="9">
        <dgm:presLayoutVars>
          <dgm:bulletEnabled val="1"/>
        </dgm:presLayoutVars>
      </dgm:prSet>
      <dgm:spPr/>
    </dgm:pt>
    <dgm:pt modelId="{FC7CE9AA-CD13-4A72-AF50-70319718E491}" type="pres">
      <dgm:prSet presAssocID="{F192E27B-A947-4555-8B4C-DA946864C505}" presName="sibTrans" presStyleCnt="0"/>
      <dgm:spPr/>
    </dgm:pt>
    <dgm:pt modelId="{B0B3667A-B4E5-4F09-AAF7-42E389AE0E65}" type="pres">
      <dgm:prSet presAssocID="{1224A0F7-9054-4750-B1B5-42DC3B47DA3D}" presName="node" presStyleLbl="node1" presStyleIdx="7" presStyleCnt="9">
        <dgm:presLayoutVars>
          <dgm:bulletEnabled val="1"/>
        </dgm:presLayoutVars>
      </dgm:prSet>
      <dgm:spPr/>
    </dgm:pt>
    <dgm:pt modelId="{97C3A1E7-FBA8-4CFD-9A75-93A50E046E26}" type="pres">
      <dgm:prSet presAssocID="{D9C19705-BCFA-438A-AEE4-42ED24D1B06B}" presName="sibTrans" presStyleCnt="0"/>
      <dgm:spPr/>
    </dgm:pt>
    <dgm:pt modelId="{AB5467F4-F242-4BA5-97EF-C7DA1D07E0CC}" type="pres">
      <dgm:prSet presAssocID="{DE555122-7F61-4BDC-B4CC-606731CE2E9C}" presName="node" presStyleLbl="node1" presStyleIdx="8" presStyleCnt="9">
        <dgm:presLayoutVars>
          <dgm:bulletEnabled val="1"/>
        </dgm:presLayoutVars>
      </dgm:prSet>
      <dgm:spPr/>
    </dgm:pt>
  </dgm:ptLst>
  <dgm:cxnLst>
    <dgm:cxn modelId="{90A3020C-7050-4F50-AE86-341ACD1004DC}" srcId="{88785656-DB2A-49DE-9849-C9EDE413BE9B}" destId="{6628382F-F1A3-46D4-B9F6-3B08981F4EF8}" srcOrd="1" destOrd="0" parTransId="{2D80FB45-1842-4B6D-9153-775754BE1051}" sibTransId="{28AE6163-2BC0-4E4F-AD87-BFA57462E647}"/>
    <dgm:cxn modelId="{B2246615-B582-4516-AF22-7D0106153F59}" srcId="{88785656-DB2A-49DE-9849-C9EDE413BE9B}" destId="{367F8461-477A-47D1-97B0-37984AFDCB01}" srcOrd="3" destOrd="0" parTransId="{6988E999-9AEB-4D9B-AE8A-6647811174D6}" sibTransId="{3539E3C7-2CAD-4897-8B40-F53B12BA08AA}"/>
    <dgm:cxn modelId="{0C5B681E-2DD2-4FCF-9E65-D043686CCB25}" type="presOf" srcId="{4B324B7C-AE7F-4794-A2F8-A3EC4B65F7B0}" destId="{4F165898-3AFE-4EE7-8046-D2D67EACA886}" srcOrd="0" destOrd="0" presId="urn:microsoft.com/office/officeart/2005/8/layout/default"/>
    <dgm:cxn modelId="{10AA3022-0DB6-48D7-9CB0-CB06665B112D}" srcId="{88785656-DB2A-49DE-9849-C9EDE413BE9B}" destId="{1224A0F7-9054-4750-B1B5-42DC3B47DA3D}" srcOrd="7" destOrd="0" parTransId="{E5541E98-42DA-44E8-BF19-4779AC270CB7}" sibTransId="{D9C19705-BCFA-438A-AEE4-42ED24D1B06B}"/>
    <dgm:cxn modelId="{C1C4983C-055E-48F1-856D-BC6D3A50EB5B}" type="presOf" srcId="{1224A0F7-9054-4750-B1B5-42DC3B47DA3D}" destId="{B0B3667A-B4E5-4F09-AAF7-42E389AE0E65}" srcOrd="0" destOrd="0" presId="urn:microsoft.com/office/officeart/2005/8/layout/default"/>
    <dgm:cxn modelId="{8552F43D-9DA2-41FA-BBB9-08288F3DDBC5}" type="presOf" srcId="{C3FA55C0-C6F1-4F4F-8F66-F1A419C9C656}" destId="{86D4696F-9E17-495B-8A0E-B4B31B494E53}" srcOrd="0" destOrd="0" presId="urn:microsoft.com/office/officeart/2005/8/layout/default"/>
    <dgm:cxn modelId="{1073C944-84B7-4F7F-8FA5-42CF9E61DC96}" type="presOf" srcId="{075B978D-FDB5-4DC8-9E5C-6AE13A490C7B}" destId="{34F1CE22-96C2-4D4F-BA73-0C7AE232175D}" srcOrd="0" destOrd="0" presId="urn:microsoft.com/office/officeart/2005/8/layout/default"/>
    <dgm:cxn modelId="{F24E8747-DCE6-4C5D-A071-B7E0A02056DD}" srcId="{88785656-DB2A-49DE-9849-C9EDE413BE9B}" destId="{E082FC43-161E-4FEF-A3D5-38A3FAE3BE57}" srcOrd="4" destOrd="0" parTransId="{DDBEBAA2-B06F-40C8-8130-B2B6054DDDF9}" sibTransId="{C99DCC83-7EFD-4E76-B567-47C6FFF49171}"/>
    <dgm:cxn modelId="{0DB6D169-1A48-4449-8BF2-E46265F0D5F3}" srcId="{88785656-DB2A-49DE-9849-C9EDE413BE9B}" destId="{C3FA55C0-C6F1-4F4F-8F66-F1A419C9C656}" srcOrd="2" destOrd="0" parTransId="{A4FF64C9-EBBC-45E5-B73A-42773479B724}" sibTransId="{5E1BCCDB-CC9D-45E4-9BB9-C80354BE361A}"/>
    <dgm:cxn modelId="{A5FC8157-EB0D-4498-8A7D-B038CF678B4D}" type="presOf" srcId="{A6B27857-91BA-457F-97B0-259EB81FCDFE}" destId="{4593762E-4F86-49D4-8B22-A92BCB0D02FF}" srcOrd="0" destOrd="0" presId="urn:microsoft.com/office/officeart/2005/8/layout/default"/>
    <dgm:cxn modelId="{0AA17D7E-79A5-433A-95DB-408650387FC2}" srcId="{88785656-DB2A-49DE-9849-C9EDE413BE9B}" destId="{075B978D-FDB5-4DC8-9E5C-6AE13A490C7B}" srcOrd="6" destOrd="0" parTransId="{62501E47-C62D-408C-AE1A-F8B6D7FA160F}" sibTransId="{F192E27B-A947-4555-8B4C-DA946864C505}"/>
    <dgm:cxn modelId="{5C8D8199-E716-4028-8CE3-24B6A0C8C850}" srcId="{88785656-DB2A-49DE-9849-C9EDE413BE9B}" destId="{A6B27857-91BA-457F-97B0-259EB81FCDFE}" srcOrd="0" destOrd="0" parTransId="{DCCF7CA3-C352-4C96-8446-C998ECE7EB4E}" sibTransId="{C1D4FB07-8ED8-4F47-91F9-D60682B0A657}"/>
    <dgm:cxn modelId="{E48553B9-F6CE-4528-95B1-83B7AB0F2F4F}" srcId="{88785656-DB2A-49DE-9849-C9EDE413BE9B}" destId="{4B324B7C-AE7F-4794-A2F8-A3EC4B65F7B0}" srcOrd="5" destOrd="0" parTransId="{72A3B1D2-0040-4A1E-9B38-06B3CDDA5C2E}" sibTransId="{FA2662C2-3344-4404-8865-4ECAAF7CD74C}"/>
    <dgm:cxn modelId="{DAE7D9C7-5134-4264-9495-351EEB13EDC9}" type="presOf" srcId="{88785656-DB2A-49DE-9849-C9EDE413BE9B}" destId="{920EB0EE-20F1-4B66-8B73-B7B051B742EE}" srcOrd="0" destOrd="0" presId="urn:microsoft.com/office/officeart/2005/8/layout/default"/>
    <dgm:cxn modelId="{448225CE-78DE-4828-94A5-46B52097B00A}" type="presOf" srcId="{E082FC43-161E-4FEF-A3D5-38A3FAE3BE57}" destId="{B7EF5FF2-F5FB-4A5D-BBF1-D4BF946D3AC5}" srcOrd="0" destOrd="0" presId="urn:microsoft.com/office/officeart/2005/8/layout/default"/>
    <dgm:cxn modelId="{B97544D4-AC66-415F-B890-3A7BDB3F11CF}" type="presOf" srcId="{DE555122-7F61-4BDC-B4CC-606731CE2E9C}" destId="{AB5467F4-F242-4BA5-97EF-C7DA1D07E0CC}" srcOrd="0" destOrd="0" presId="urn:microsoft.com/office/officeart/2005/8/layout/default"/>
    <dgm:cxn modelId="{8ADE29DD-03BD-4550-BF04-34D9AF28E384}" type="presOf" srcId="{6628382F-F1A3-46D4-B9F6-3B08981F4EF8}" destId="{D3AD3B45-CD20-48D0-945D-7E8D8C09CEA0}" srcOrd="0" destOrd="0" presId="urn:microsoft.com/office/officeart/2005/8/layout/default"/>
    <dgm:cxn modelId="{375C2EE1-8EA1-4808-A040-93651790095B}" srcId="{88785656-DB2A-49DE-9849-C9EDE413BE9B}" destId="{DE555122-7F61-4BDC-B4CC-606731CE2E9C}" srcOrd="8" destOrd="0" parTransId="{9F75121D-D842-4A64-B72D-03BB251D6BDA}" sibTransId="{1D8B0F3C-F777-494B-9EFA-B3838C8393AC}"/>
    <dgm:cxn modelId="{3E0C26FB-7DED-4DCC-8B1E-5E2CC9FB51F1}" type="presOf" srcId="{367F8461-477A-47D1-97B0-37984AFDCB01}" destId="{773C0421-D2F2-45B9-BBF0-0BD876558945}" srcOrd="0" destOrd="0" presId="urn:microsoft.com/office/officeart/2005/8/layout/default"/>
    <dgm:cxn modelId="{E0AD081B-5583-49AC-8222-485003FCC57A}" type="presParOf" srcId="{920EB0EE-20F1-4B66-8B73-B7B051B742EE}" destId="{4593762E-4F86-49D4-8B22-A92BCB0D02FF}" srcOrd="0" destOrd="0" presId="urn:microsoft.com/office/officeart/2005/8/layout/default"/>
    <dgm:cxn modelId="{E6A21811-3317-4022-9E2F-C81B48AD27F5}" type="presParOf" srcId="{920EB0EE-20F1-4B66-8B73-B7B051B742EE}" destId="{21CAA0D6-3B6D-4D84-8A31-AC0047E124AA}" srcOrd="1" destOrd="0" presId="urn:microsoft.com/office/officeart/2005/8/layout/default"/>
    <dgm:cxn modelId="{8A6E23A2-BF28-4C26-B3EA-4E6A8D8B2ECE}" type="presParOf" srcId="{920EB0EE-20F1-4B66-8B73-B7B051B742EE}" destId="{D3AD3B45-CD20-48D0-945D-7E8D8C09CEA0}" srcOrd="2" destOrd="0" presId="urn:microsoft.com/office/officeart/2005/8/layout/default"/>
    <dgm:cxn modelId="{5B7031E1-FC86-4A87-914B-60EA81005603}" type="presParOf" srcId="{920EB0EE-20F1-4B66-8B73-B7B051B742EE}" destId="{5D3BEC76-F26F-4034-BB7D-A80DB2B42409}" srcOrd="3" destOrd="0" presId="urn:microsoft.com/office/officeart/2005/8/layout/default"/>
    <dgm:cxn modelId="{3400AD40-5127-4B85-8D6B-0DFDE99D82CB}" type="presParOf" srcId="{920EB0EE-20F1-4B66-8B73-B7B051B742EE}" destId="{86D4696F-9E17-495B-8A0E-B4B31B494E53}" srcOrd="4" destOrd="0" presId="urn:microsoft.com/office/officeart/2005/8/layout/default"/>
    <dgm:cxn modelId="{59E1D4CB-16D3-412C-8044-0B66582D4D89}" type="presParOf" srcId="{920EB0EE-20F1-4B66-8B73-B7B051B742EE}" destId="{4FC5A858-23F5-435E-9588-201007A48EAA}" srcOrd="5" destOrd="0" presId="urn:microsoft.com/office/officeart/2005/8/layout/default"/>
    <dgm:cxn modelId="{77083E71-B7CE-402E-B5FE-8F76E6ED3127}" type="presParOf" srcId="{920EB0EE-20F1-4B66-8B73-B7B051B742EE}" destId="{773C0421-D2F2-45B9-BBF0-0BD876558945}" srcOrd="6" destOrd="0" presId="urn:microsoft.com/office/officeart/2005/8/layout/default"/>
    <dgm:cxn modelId="{F4977CB5-C78A-4C1F-BF8A-531E31843792}" type="presParOf" srcId="{920EB0EE-20F1-4B66-8B73-B7B051B742EE}" destId="{F6C93E1A-9968-401F-9376-7443DD041857}" srcOrd="7" destOrd="0" presId="urn:microsoft.com/office/officeart/2005/8/layout/default"/>
    <dgm:cxn modelId="{576E948C-EF16-4A6C-BDD1-D6BCFC90FB53}" type="presParOf" srcId="{920EB0EE-20F1-4B66-8B73-B7B051B742EE}" destId="{B7EF5FF2-F5FB-4A5D-BBF1-D4BF946D3AC5}" srcOrd="8" destOrd="0" presId="urn:microsoft.com/office/officeart/2005/8/layout/default"/>
    <dgm:cxn modelId="{40D297BF-6390-41DA-8EC6-E0D7679AB8BD}" type="presParOf" srcId="{920EB0EE-20F1-4B66-8B73-B7B051B742EE}" destId="{A2BCB4D6-4B75-44A6-96E4-4C9450C9CDCE}" srcOrd="9" destOrd="0" presId="urn:microsoft.com/office/officeart/2005/8/layout/default"/>
    <dgm:cxn modelId="{63768612-472E-4633-BF66-5E3E0D1D53FA}" type="presParOf" srcId="{920EB0EE-20F1-4B66-8B73-B7B051B742EE}" destId="{4F165898-3AFE-4EE7-8046-D2D67EACA886}" srcOrd="10" destOrd="0" presId="urn:microsoft.com/office/officeart/2005/8/layout/default"/>
    <dgm:cxn modelId="{EC2F0F52-8A4B-4A61-868B-236ECB579D6C}" type="presParOf" srcId="{920EB0EE-20F1-4B66-8B73-B7B051B742EE}" destId="{4190787C-71B4-4324-B99C-85CD7536CB76}" srcOrd="11" destOrd="0" presId="urn:microsoft.com/office/officeart/2005/8/layout/default"/>
    <dgm:cxn modelId="{92C39C5E-2D0E-441B-A327-A9FB53DF09A3}" type="presParOf" srcId="{920EB0EE-20F1-4B66-8B73-B7B051B742EE}" destId="{34F1CE22-96C2-4D4F-BA73-0C7AE232175D}" srcOrd="12" destOrd="0" presId="urn:microsoft.com/office/officeart/2005/8/layout/default"/>
    <dgm:cxn modelId="{185003C3-3BEF-4CE7-BD74-BFE93A123702}" type="presParOf" srcId="{920EB0EE-20F1-4B66-8B73-B7B051B742EE}" destId="{FC7CE9AA-CD13-4A72-AF50-70319718E491}" srcOrd="13" destOrd="0" presId="urn:microsoft.com/office/officeart/2005/8/layout/default"/>
    <dgm:cxn modelId="{73D728DA-0517-4F3E-998E-45C8B9A46F32}" type="presParOf" srcId="{920EB0EE-20F1-4B66-8B73-B7B051B742EE}" destId="{B0B3667A-B4E5-4F09-AAF7-42E389AE0E65}" srcOrd="14" destOrd="0" presId="urn:microsoft.com/office/officeart/2005/8/layout/default"/>
    <dgm:cxn modelId="{501F903B-072C-4F32-AA3F-C2D85843824A}" type="presParOf" srcId="{920EB0EE-20F1-4B66-8B73-B7B051B742EE}" destId="{97C3A1E7-FBA8-4CFD-9A75-93A50E046E26}" srcOrd="15" destOrd="0" presId="urn:microsoft.com/office/officeart/2005/8/layout/default"/>
    <dgm:cxn modelId="{54CEA18C-45BC-4CDD-8433-B769050ADC1D}" type="presParOf" srcId="{920EB0EE-20F1-4B66-8B73-B7B051B742EE}" destId="{AB5467F4-F242-4BA5-97EF-C7DA1D07E0CC}"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63BF5-FCD1-4EB2-A802-D28DAE892BB9}">
      <dsp:nvSpPr>
        <dsp:cNvPr id="0" name=""/>
        <dsp:cNvSpPr/>
      </dsp:nvSpPr>
      <dsp:spPr>
        <a:xfrm>
          <a:off x="0" y="41289"/>
          <a:ext cx="7543800" cy="4797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Advice to non-profits or serving on board of directors.</a:t>
          </a:r>
        </a:p>
      </dsp:txBody>
      <dsp:txXfrm>
        <a:off x="23417" y="64706"/>
        <a:ext cx="7496966" cy="432866"/>
      </dsp:txXfrm>
    </dsp:sp>
    <dsp:sp modelId="{B3B5668D-9FB2-4C29-90F8-49B90EF940DF}">
      <dsp:nvSpPr>
        <dsp:cNvPr id="0" name=""/>
        <dsp:cNvSpPr/>
      </dsp:nvSpPr>
      <dsp:spPr>
        <a:xfrm>
          <a:off x="0" y="578589"/>
          <a:ext cx="7543800" cy="4797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Volunteering with Legal Aid.</a:t>
          </a:r>
        </a:p>
      </dsp:txBody>
      <dsp:txXfrm>
        <a:off x="23417" y="602006"/>
        <a:ext cx="7496966" cy="432866"/>
      </dsp:txXfrm>
    </dsp:sp>
    <dsp:sp modelId="{5801E5E1-497F-45B0-B06F-A774D0CBCF2F}">
      <dsp:nvSpPr>
        <dsp:cNvPr id="0" name=""/>
        <dsp:cNvSpPr/>
      </dsp:nvSpPr>
      <dsp:spPr>
        <a:xfrm>
          <a:off x="0" y="1115890"/>
          <a:ext cx="7543800" cy="4797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Tuesday Legal Connect through the State Bar.</a:t>
          </a:r>
        </a:p>
      </dsp:txBody>
      <dsp:txXfrm>
        <a:off x="23417" y="1139307"/>
        <a:ext cx="7496966" cy="432866"/>
      </dsp:txXfrm>
    </dsp:sp>
    <dsp:sp modelId="{A3B3B0F0-E543-48F7-83A6-25C3B22BADF5}">
      <dsp:nvSpPr>
        <dsp:cNvPr id="0" name=""/>
        <dsp:cNvSpPr/>
      </dsp:nvSpPr>
      <dsp:spPr>
        <a:xfrm>
          <a:off x="0" y="1653190"/>
          <a:ext cx="7543800" cy="4797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Helping people who can’t pay.</a:t>
          </a:r>
        </a:p>
      </dsp:txBody>
      <dsp:txXfrm>
        <a:off x="23417" y="1676607"/>
        <a:ext cx="7496966" cy="432866"/>
      </dsp:txXfrm>
    </dsp:sp>
    <dsp:sp modelId="{E45FD3F8-0F8F-482A-B0B8-9DF60FF4E485}">
      <dsp:nvSpPr>
        <dsp:cNvPr id="0" name=""/>
        <dsp:cNvSpPr/>
      </dsp:nvSpPr>
      <dsp:spPr>
        <a:xfrm>
          <a:off x="0" y="2190490"/>
          <a:ext cx="7543800" cy="4797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Volunteering on Committees for the State Bar.</a:t>
          </a:r>
        </a:p>
      </dsp:txBody>
      <dsp:txXfrm>
        <a:off x="23417" y="2213907"/>
        <a:ext cx="7496966" cy="432866"/>
      </dsp:txXfrm>
    </dsp:sp>
    <dsp:sp modelId="{5A2E0711-9A24-4207-A3FE-3AEC393B54C1}">
      <dsp:nvSpPr>
        <dsp:cNvPr id="0" name=""/>
        <dsp:cNvSpPr/>
      </dsp:nvSpPr>
      <dsp:spPr>
        <a:xfrm>
          <a:off x="0" y="2727790"/>
          <a:ext cx="7543800" cy="4797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Assisting start up businesses for free.</a:t>
          </a:r>
        </a:p>
      </dsp:txBody>
      <dsp:txXfrm>
        <a:off x="23417" y="2751207"/>
        <a:ext cx="7496966" cy="432866"/>
      </dsp:txXfrm>
    </dsp:sp>
    <dsp:sp modelId="{57B8B056-893E-4687-AD35-5D43850FFFB4}">
      <dsp:nvSpPr>
        <dsp:cNvPr id="0" name=""/>
        <dsp:cNvSpPr/>
      </dsp:nvSpPr>
      <dsp:spPr>
        <a:xfrm>
          <a:off x="0" y="3265090"/>
          <a:ext cx="7543800" cy="4797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Work with schools and students.</a:t>
          </a:r>
        </a:p>
      </dsp:txBody>
      <dsp:txXfrm>
        <a:off x="23417" y="3288507"/>
        <a:ext cx="7496966" cy="432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7B9FAF-07F7-4A37-BEDF-CAC03B789643}">
      <dsp:nvSpPr>
        <dsp:cNvPr id="0" name=""/>
        <dsp:cNvSpPr/>
      </dsp:nvSpPr>
      <dsp:spPr>
        <a:xfrm>
          <a:off x="0" y="396199"/>
          <a:ext cx="5183188" cy="55165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Malpractice Insurance Coverage</a:t>
          </a:r>
        </a:p>
      </dsp:txBody>
      <dsp:txXfrm>
        <a:off x="26930" y="423129"/>
        <a:ext cx="5129328" cy="497795"/>
      </dsp:txXfrm>
    </dsp:sp>
    <dsp:sp modelId="{C9F61404-6697-437E-93A8-2B7A40BFDEBF}">
      <dsp:nvSpPr>
        <dsp:cNvPr id="0" name=""/>
        <dsp:cNvSpPr/>
      </dsp:nvSpPr>
      <dsp:spPr>
        <a:xfrm>
          <a:off x="0" y="1014094"/>
          <a:ext cx="5183188" cy="55165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Limited Time Commitment Opportunities </a:t>
          </a:r>
        </a:p>
      </dsp:txBody>
      <dsp:txXfrm>
        <a:off x="26930" y="1041024"/>
        <a:ext cx="5129328" cy="497795"/>
      </dsp:txXfrm>
    </dsp:sp>
    <dsp:sp modelId="{D12CA37D-4AD3-4512-AABC-0F262CE3E5C2}">
      <dsp:nvSpPr>
        <dsp:cNvPr id="0" name=""/>
        <dsp:cNvSpPr/>
      </dsp:nvSpPr>
      <dsp:spPr>
        <a:xfrm>
          <a:off x="0" y="1631989"/>
          <a:ext cx="5183188" cy="551655"/>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Free Training</a:t>
          </a:r>
        </a:p>
      </dsp:txBody>
      <dsp:txXfrm>
        <a:off x="26930" y="1658919"/>
        <a:ext cx="5129328" cy="497795"/>
      </dsp:txXfrm>
    </dsp:sp>
    <dsp:sp modelId="{6DFE8D7F-862D-4F22-8642-EB7C97AF63B0}">
      <dsp:nvSpPr>
        <dsp:cNvPr id="0" name=""/>
        <dsp:cNvSpPr/>
      </dsp:nvSpPr>
      <dsp:spPr>
        <a:xfrm>
          <a:off x="0" y="2249884"/>
          <a:ext cx="5183188" cy="551655"/>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Mentorship and/or co-counseling</a:t>
          </a:r>
        </a:p>
      </dsp:txBody>
      <dsp:txXfrm>
        <a:off x="26930" y="2276814"/>
        <a:ext cx="5129328" cy="497795"/>
      </dsp:txXfrm>
    </dsp:sp>
    <dsp:sp modelId="{8D677BDE-2588-47D0-8A59-195AFA2B4CD6}">
      <dsp:nvSpPr>
        <dsp:cNvPr id="0" name=""/>
        <dsp:cNvSpPr/>
      </dsp:nvSpPr>
      <dsp:spPr>
        <a:xfrm>
          <a:off x="0" y="2867779"/>
          <a:ext cx="5183188" cy="551655"/>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Forms</a:t>
          </a:r>
        </a:p>
      </dsp:txBody>
      <dsp:txXfrm>
        <a:off x="26930" y="2894709"/>
        <a:ext cx="5129328" cy="497795"/>
      </dsp:txXfrm>
    </dsp:sp>
    <dsp:sp modelId="{CAC69ED9-45F7-41AC-A628-B2846F9EF1D1}">
      <dsp:nvSpPr>
        <dsp:cNvPr id="0" name=""/>
        <dsp:cNvSpPr/>
      </dsp:nvSpPr>
      <dsp:spPr>
        <a:xfrm>
          <a:off x="0" y="3485675"/>
          <a:ext cx="5183188" cy="55165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Ability to cover case related expenses</a:t>
          </a:r>
        </a:p>
      </dsp:txBody>
      <dsp:txXfrm>
        <a:off x="26930" y="3512605"/>
        <a:ext cx="5129328" cy="497795"/>
      </dsp:txXfrm>
    </dsp:sp>
    <dsp:sp modelId="{0E068FD9-C110-43F7-9D06-664C69EB9176}">
      <dsp:nvSpPr>
        <dsp:cNvPr id="0" name=""/>
        <dsp:cNvSpPr/>
      </dsp:nvSpPr>
      <dsp:spPr>
        <a:xfrm>
          <a:off x="0" y="4103570"/>
          <a:ext cx="5183188" cy="55165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Ability to pay reduced fees in some cases</a:t>
          </a:r>
        </a:p>
      </dsp:txBody>
      <dsp:txXfrm>
        <a:off x="26930" y="4130500"/>
        <a:ext cx="5129328" cy="4977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93762E-4F86-49D4-8B22-A92BCB0D02FF}">
      <dsp:nvSpPr>
        <dsp:cNvPr id="0" name=""/>
        <dsp:cNvSpPr/>
      </dsp:nvSpPr>
      <dsp:spPr>
        <a:xfrm>
          <a:off x="915372" y="1042"/>
          <a:ext cx="2015517" cy="1209310"/>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Phone Advice</a:t>
          </a:r>
        </a:p>
      </dsp:txBody>
      <dsp:txXfrm>
        <a:off x="915372" y="1042"/>
        <a:ext cx="2015517" cy="1209310"/>
      </dsp:txXfrm>
    </dsp:sp>
    <dsp:sp modelId="{D3AD3B45-CD20-48D0-945D-7E8D8C09CEA0}">
      <dsp:nvSpPr>
        <dsp:cNvPr id="0" name=""/>
        <dsp:cNvSpPr/>
      </dsp:nvSpPr>
      <dsp:spPr>
        <a:xfrm>
          <a:off x="3132441" y="1042"/>
          <a:ext cx="2015517" cy="1209310"/>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Limited Time Commitment Representation- Evictions, Domestic Violence Protective Order Hearings</a:t>
          </a:r>
        </a:p>
      </dsp:txBody>
      <dsp:txXfrm>
        <a:off x="3132441" y="1042"/>
        <a:ext cx="2015517" cy="1209310"/>
      </dsp:txXfrm>
    </dsp:sp>
    <dsp:sp modelId="{86D4696F-9E17-495B-8A0E-B4B31B494E53}">
      <dsp:nvSpPr>
        <dsp:cNvPr id="0" name=""/>
        <dsp:cNvSpPr/>
      </dsp:nvSpPr>
      <dsp:spPr>
        <a:xfrm>
          <a:off x="5349511" y="1042"/>
          <a:ext cx="2015517" cy="1209310"/>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Representation</a:t>
          </a:r>
        </a:p>
      </dsp:txBody>
      <dsp:txXfrm>
        <a:off x="5349511" y="1042"/>
        <a:ext cx="2015517" cy="1209310"/>
      </dsp:txXfrm>
    </dsp:sp>
    <dsp:sp modelId="{773C0421-D2F2-45B9-BBF0-0BD876558945}">
      <dsp:nvSpPr>
        <dsp:cNvPr id="0" name=""/>
        <dsp:cNvSpPr/>
      </dsp:nvSpPr>
      <dsp:spPr>
        <a:xfrm>
          <a:off x="915372" y="1411904"/>
          <a:ext cx="2015517" cy="1209310"/>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Reduced Fee Cases</a:t>
          </a:r>
        </a:p>
      </dsp:txBody>
      <dsp:txXfrm>
        <a:off x="915372" y="1411904"/>
        <a:ext cx="2015517" cy="1209310"/>
      </dsp:txXfrm>
    </dsp:sp>
    <dsp:sp modelId="{B7EF5FF2-F5FB-4A5D-BBF1-D4BF946D3AC5}">
      <dsp:nvSpPr>
        <dsp:cNvPr id="0" name=""/>
        <dsp:cNvSpPr/>
      </dsp:nvSpPr>
      <dsp:spPr>
        <a:xfrm>
          <a:off x="3132441" y="1411904"/>
          <a:ext cx="2015517" cy="1209310"/>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Co-counseling/mentoring</a:t>
          </a:r>
        </a:p>
      </dsp:txBody>
      <dsp:txXfrm>
        <a:off x="3132441" y="1411904"/>
        <a:ext cx="2015517" cy="1209310"/>
      </dsp:txXfrm>
    </dsp:sp>
    <dsp:sp modelId="{4F165898-3AFE-4EE7-8046-D2D67EACA886}">
      <dsp:nvSpPr>
        <dsp:cNvPr id="0" name=""/>
        <dsp:cNvSpPr/>
      </dsp:nvSpPr>
      <dsp:spPr>
        <a:xfrm>
          <a:off x="5349511" y="1411904"/>
          <a:ext cx="2015517" cy="1209310"/>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Write legal information for our website</a:t>
          </a:r>
        </a:p>
      </dsp:txBody>
      <dsp:txXfrm>
        <a:off x="5349511" y="1411904"/>
        <a:ext cx="2015517" cy="1209310"/>
      </dsp:txXfrm>
    </dsp:sp>
    <dsp:sp modelId="{34F1CE22-96C2-4D4F-BA73-0C7AE232175D}">
      <dsp:nvSpPr>
        <dsp:cNvPr id="0" name=""/>
        <dsp:cNvSpPr/>
      </dsp:nvSpPr>
      <dsp:spPr>
        <a:xfrm>
          <a:off x="915372" y="2822767"/>
          <a:ext cx="2015517" cy="1209310"/>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Teach a class or clinic</a:t>
          </a:r>
        </a:p>
      </dsp:txBody>
      <dsp:txXfrm>
        <a:off x="915372" y="2822767"/>
        <a:ext cx="2015517" cy="1209310"/>
      </dsp:txXfrm>
    </dsp:sp>
    <dsp:sp modelId="{B0B3667A-B4E5-4F09-AAF7-42E389AE0E65}">
      <dsp:nvSpPr>
        <dsp:cNvPr id="0" name=""/>
        <dsp:cNvSpPr/>
      </dsp:nvSpPr>
      <dsp:spPr>
        <a:xfrm>
          <a:off x="3132441" y="2822767"/>
          <a:ext cx="2015517" cy="1209310"/>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Emeritus Attorney Status</a:t>
          </a:r>
        </a:p>
      </dsp:txBody>
      <dsp:txXfrm>
        <a:off x="3132441" y="2822767"/>
        <a:ext cx="2015517" cy="1209310"/>
      </dsp:txXfrm>
    </dsp:sp>
    <dsp:sp modelId="{AB5467F4-F242-4BA5-97EF-C7DA1D07E0CC}">
      <dsp:nvSpPr>
        <dsp:cNvPr id="0" name=""/>
        <dsp:cNvSpPr/>
      </dsp:nvSpPr>
      <dsp:spPr>
        <a:xfrm>
          <a:off x="5349511" y="2822767"/>
          <a:ext cx="2015517" cy="1209310"/>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New Opportunities:</a:t>
          </a:r>
        </a:p>
        <a:p>
          <a:pPr marL="0" lvl="0" indent="0" algn="ctr" defTabSz="533400">
            <a:lnSpc>
              <a:spcPct val="90000"/>
            </a:lnSpc>
            <a:spcBef>
              <a:spcPct val="0"/>
            </a:spcBef>
            <a:spcAft>
              <a:spcPct val="35000"/>
            </a:spcAft>
            <a:buNone/>
          </a:pPr>
          <a:r>
            <a:rPr lang="en-US" sz="1200" kern="1200" dirty="0"/>
            <a:t>Bankruptcy Clinic</a:t>
          </a:r>
        </a:p>
        <a:p>
          <a:pPr marL="0" lvl="0" indent="0" algn="ctr" defTabSz="533400">
            <a:lnSpc>
              <a:spcPct val="90000"/>
            </a:lnSpc>
            <a:spcBef>
              <a:spcPct val="0"/>
            </a:spcBef>
            <a:spcAft>
              <a:spcPct val="35000"/>
            </a:spcAft>
            <a:buNone/>
          </a:pPr>
          <a:r>
            <a:rPr lang="en-US" sz="1200" kern="1200" dirty="0"/>
            <a:t>Name Change Clinic </a:t>
          </a:r>
        </a:p>
        <a:p>
          <a:pPr marL="0" lvl="0" indent="0" algn="ctr" defTabSz="533400">
            <a:lnSpc>
              <a:spcPct val="90000"/>
            </a:lnSpc>
            <a:spcBef>
              <a:spcPct val="0"/>
            </a:spcBef>
            <a:spcAft>
              <a:spcPct val="35000"/>
            </a:spcAft>
            <a:buNone/>
          </a:pPr>
          <a:r>
            <a:rPr lang="en-US" sz="1200" kern="1200" dirty="0"/>
            <a:t>Mentor Opportunities at WVU COL. </a:t>
          </a:r>
        </a:p>
      </dsp:txBody>
      <dsp:txXfrm>
        <a:off x="5349511" y="2822767"/>
        <a:ext cx="2015517" cy="120931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545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cs typeface="+mn-cs"/>
              </a:defRPr>
            </a:lvl1pPr>
          </a:lstStyle>
          <a:p>
            <a:pPr>
              <a:defRPr/>
            </a:pPr>
            <a:endParaRPr lang="en-US" dirty="0"/>
          </a:p>
        </p:txBody>
      </p:sp>
      <p:sp>
        <p:nvSpPr>
          <p:cNvPr id="275459" name="Rectangle 3"/>
          <p:cNvSpPr>
            <a:spLocks noGrp="1" noChangeArrowheads="1"/>
          </p:cNvSpPr>
          <p:nvPr>
            <p:ph type="dt" sz="quarter" idx="1"/>
          </p:nvPr>
        </p:nvSpPr>
        <p:spPr bwMode="auto">
          <a:xfrm>
            <a:off x="3970939"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cs typeface="+mn-cs"/>
              </a:defRPr>
            </a:lvl1pPr>
          </a:lstStyle>
          <a:p>
            <a:pPr>
              <a:defRPr/>
            </a:pPr>
            <a:endParaRPr lang="en-US" dirty="0"/>
          </a:p>
        </p:txBody>
      </p:sp>
      <p:sp>
        <p:nvSpPr>
          <p:cNvPr id="275460" name="Rectangle 4"/>
          <p:cNvSpPr>
            <a:spLocks noGrp="1" noChangeArrowheads="1"/>
          </p:cNvSpPr>
          <p:nvPr>
            <p:ph type="ftr" sz="quarter" idx="2"/>
          </p:nvPr>
        </p:nvSpPr>
        <p:spPr bwMode="auto">
          <a:xfrm>
            <a:off x="0" y="8829968"/>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cs typeface="+mn-cs"/>
              </a:defRPr>
            </a:lvl1pPr>
          </a:lstStyle>
          <a:p>
            <a:pPr>
              <a:defRPr/>
            </a:pPr>
            <a:endParaRPr lang="en-US" dirty="0"/>
          </a:p>
        </p:txBody>
      </p:sp>
      <p:sp>
        <p:nvSpPr>
          <p:cNvPr id="275461" name="Rectangle 5"/>
          <p:cNvSpPr>
            <a:spLocks noGrp="1" noChangeArrowheads="1"/>
          </p:cNvSpPr>
          <p:nvPr>
            <p:ph type="sldNum" sz="quarter" idx="3"/>
          </p:nvPr>
        </p:nvSpPr>
        <p:spPr bwMode="auto">
          <a:xfrm>
            <a:off x="3970939" y="8829968"/>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cs typeface="+mn-cs"/>
              </a:defRPr>
            </a:lvl1pPr>
          </a:lstStyle>
          <a:p>
            <a:pPr>
              <a:defRPr/>
            </a:pPr>
            <a:fld id="{5E54B362-E424-4E8E-A40E-AC928D4060D9}" type="slidenum">
              <a:rPr lang="en-US"/>
              <a:pPr>
                <a:defRPr/>
              </a:pPr>
              <a:t>‹#›</a:t>
            </a:fld>
            <a:endParaRPr lang="en-US" dirty="0"/>
          </a:p>
        </p:txBody>
      </p:sp>
    </p:spTree>
    <p:extLst>
      <p:ext uri="{BB962C8B-B14F-4D97-AF65-F5344CB8AC3E}">
        <p14:creationId xmlns:p14="http://schemas.microsoft.com/office/powerpoint/2010/main" val="3778318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539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cs typeface="+mn-cs"/>
              </a:defRPr>
            </a:lvl1pPr>
          </a:lstStyle>
          <a:p>
            <a:pPr>
              <a:defRPr/>
            </a:pPr>
            <a:endParaRPr lang="en-US" dirty="0"/>
          </a:p>
        </p:txBody>
      </p:sp>
      <p:sp>
        <p:nvSpPr>
          <p:cNvPr id="315395" name="Rectangle 3"/>
          <p:cNvSpPr>
            <a:spLocks noGrp="1" noChangeArrowheads="1"/>
          </p:cNvSpPr>
          <p:nvPr>
            <p:ph type="dt" idx="1"/>
          </p:nvPr>
        </p:nvSpPr>
        <p:spPr bwMode="auto">
          <a:xfrm>
            <a:off x="3970939"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cs typeface="+mn-cs"/>
              </a:defRPr>
            </a:lvl1pPr>
          </a:lstStyle>
          <a:p>
            <a:pPr>
              <a:defRPr/>
            </a:pPr>
            <a:endParaRPr lang="en-US" dirty="0"/>
          </a:p>
        </p:txBody>
      </p:sp>
      <p:sp>
        <p:nvSpPr>
          <p:cNvPr id="297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15397" name="Rectangle 5"/>
          <p:cNvSpPr>
            <a:spLocks noGrp="1" noChangeArrowheads="1"/>
          </p:cNvSpPr>
          <p:nvPr>
            <p:ph type="body" sz="quarter" idx="3"/>
          </p:nvPr>
        </p:nvSpPr>
        <p:spPr bwMode="auto">
          <a:xfrm>
            <a:off x="701040" y="4415791"/>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15398" name="Rectangle 6"/>
          <p:cNvSpPr>
            <a:spLocks noGrp="1" noChangeArrowheads="1"/>
          </p:cNvSpPr>
          <p:nvPr>
            <p:ph type="ftr" sz="quarter" idx="4"/>
          </p:nvPr>
        </p:nvSpPr>
        <p:spPr bwMode="auto">
          <a:xfrm>
            <a:off x="0" y="8829968"/>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cs typeface="+mn-cs"/>
              </a:defRPr>
            </a:lvl1pPr>
          </a:lstStyle>
          <a:p>
            <a:pPr>
              <a:defRPr/>
            </a:pPr>
            <a:endParaRPr lang="en-US" dirty="0"/>
          </a:p>
        </p:txBody>
      </p:sp>
      <p:sp>
        <p:nvSpPr>
          <p:cNvPr id="315399" name="Rectangle 7"/>
          <p:cNvSpPr>
            <a:spLocks noGrp="1" noChangeArrowheads="1"/>
          </p:cNvSpPr>
          <p:nvPr>
            <p:ph type="sldNum" sz="quarter" idx="5"/>
          </p:nvPr>
        </p:nvSpPr>
        <p:spPr bwMode="auto">
          <a:xfrm>
            <a:off x="3970939" y="8829968"/>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cs typeface="+mn-cs"/>
              </a:defRPr>
            </a:lvl1pPr>
          </a:lstStyle>
          <a:p>
            <a:pPr>
              <a:defRPr/>
            </a:pPr>
            <a:fld id="{8C3235F8-5A05-4CC9-883D-7DA726188426}" type="slidenum">
              <a:rPr lang="en-US"/>
              <a:pPr>
                <a:defRPr/>
              </a:pPr>
              <a:t>‹#›</a:t>
            </a:fld>
            <a:endParaRPr lang="en-US" dirty="0"/>
          </a:p>
        </p:txBody>
      </p:sp>
    </p:spTree>
    <p:extLst>
      <p:ext uri="{BB962C8B-B14F-4D97-AF65-F5344CB8AC3E}">
        <p14:creationId xmlns:p14="http://schemas.microsoft.com/office/powerpoint/2010/main" val="6525607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C3235F8-5A05-4CC9-883D-7DA726188426}" type="slidenum">
              <a:rPr lang="en-US" smtClean="0"/>
              <a:pPr>
                <a:defRPr/>
              </a:pPr>
              <a:t>2</a:t>
            </a:fld>
            <a:endParaRPr lang="en-US" dirty="0"/>
          </a:p>
        </p:txBody>
      </p:sp>
    </p:spTree>
    <p:extLst>
      <p:ext uri="{BB962C8B-B14F-4D97-AF65-F5344CB8AC3E}">
        <p14:creationId xmlns:p14="http://schemas.microsoft.com/office/powerpoint/2010/main" val="2148384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C3235F8-5A05-4CC9-883D-7DA726188426}" type="slidenum">
              <a:rPr lang="en-US" smtClean="0"/>
              <a:pPr>
                <a:defRPr/>
              </a:pPr>
              <a:t>12</a:t>
            </a:fld>
            <a:endParaRPr lang="en-US" dirty="0"/>
          </a:p>
        </p:txBody>
      </p:sp>
    </p:spTree>
    <p:extLst>
      <p:ext uri="{BB962C8B-B14F-4D97-AF65-F5344CB8AC3E}">
        <p14:creationId xmlns:p14="http://schemas.microsoft.com/office/powerpoint/2010/main" val="1074910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C3235F8-5A05-4CC9-883D-7DA726188426}" type="slidenum">
              <a:rPr lang="en-US" smtClean="0"/>
              <a:pPr>
                <a:defRPr/>
              </a:pPr>
              <a:t>13</a:t>
            </a:fld>
            <a:endParaRPr lang="en-US" dirty="0"/>
          </a:p>
        </p:txBody>
      </p:sp>
    </p:spTree>
    <p:extLst>
      <p:ext uri="{BB962C8B-B14F-4D97-AF65-F5344CB8AC3E}">
        <p14:creationId xmlns:p14="http://schemas.microsoft.com/office/powerpoint/2010/main" val="805512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3235F8-5A05-4CC9-883D-7DA726188426}" type="slidenum">
              <a:rPr lang="en-US" smtClean="0"/>
              <a:pPr>
                <a:defRPr/>
              </a:pPr>
              <a:t>14</a:t>
            </a:fld>
            <a:endParaRPr lang="en-US" dirty="0"/>
          </a:p>
        </p:txBody>
      </p:sp>
    </p:spTree>
    <p:extLst>
      <p:ext uri="{BB962C8B-B14F-4D97-AF65-F5344CB8AC3E}">
        <p14:creationId xmlns:p14="http://schemas.microsoft.com/office/powerpoint/2010/main" val="3721665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C3235F8-5A05-4CC9-883D-7DA726188426}" type="slidenum">
              <a:rPr lang="en-US" smtClean="0"/>
              <a:pPr>
                <a:defRPr/>
              </a:pPr>
              <a:t>15</a:t>
            </a:fld>
            <a:endParaRPr lang="en-US" dirty="0"/>
          </a:p>
        </p:txBody>
      </p:sp>
    </p:spTree>
    <p:extLst>
      <p:ext uri="{BB962C8B-B14F-4D97-AF65-F5344CB8AC3E}">
        <p14:creationId xmlns:p14="http://schemas.microsoft.com/office/powerpoint/2010/main" val="196291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C3235F8-5A05-4CC9-883D-7DA726188426}" type="slidenum">
              <a:rPr lang="en-US" smtClean="0"/>
              <a:pPr>
                <a:defRPr/>
              </a:pPr>
              <a:t>18</a:t>
            </a:fld>
            <a:endParaRPr lang="en-US" dirty="0"/>
          </a:p>
        </p:txBody>
      </p:sp>
    </p:spTree>
    <p:extLst>
      <p:ext uri="{BB962C8B-B14F-4D97-AF65-F5344CB8AC3E}">
        <p14:creationId xmlns:p14="http://schemas.microsoft.com/office/powerpoint/2010/main" val="827207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C3235F8-5A05-4CC9-883D-7DA726188426}" type="slidenum">
              <a:rPr lang="en-US" smtClean="0"/>
              <a:pPr>
                <a:defRPr/>
              </a:pPr>
              <a:t>19</a:t>
            </a:fld>
            <a:endParaRPr lang="en-US" dirty="0"/>
          </a:p>
        </p:txBody>
      </p:sp>
    </p:spTree>
    <p:extLst>
      <p:ext uri="{BB962C8B-B14F-4D97-AF65-F5344CB8AC3E}">
        <p14:creationId xmlns:p14="http://schemas.microsoft.com/office/powerpoint/2010/main" val="16764159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C3235F8-5A05-4CC9-883D-7DA726188426}" type="slidenum">
              <a:rPr lang="en-US" smtClean="0"/>
              <a:pPr>
                <a:defRPr/>
              </a:pPr>
              <a:t>23</a:t>
            </a:fld>
            <a:endParaRPr lang="en-US" dirty="0"/>
          </a:p>
        </p:txBody>
      </p:sp>
    </p:spTree>
    <p:extLst>
      <p:ext uri="{BB962C8B-B14F-4D97-AF65-F5344CB8AC3E}">
        <p14:creationId xmlns:p14="http://schemas.microsoft.com/office/powerpoint/2010/main" val="4187213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Typically, LAWV handles around 12,000 cases a year. 70% of LAWV clients are low-income and/or abused women. We generally help around 700 veterans a year. </a:t>
            </a:r>
          </a:p>
          <a:p>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To demonstrate the financial criteria, give an example of a single person household, at 125% is $15,1613 (2020), a family of two is $21,138, a family of three is $26,663, and a family of four is $32,188.  Explain that our eligibility criteria are complicated by our grants.  Encourage audience to refer people anyway if the legal issue seems like the type we might be able to help with. </a:t>
            </a:r>
          </a:p>
          <a:p>
            <a:endParaRPr lang="en-US" dirty="0"/>
          </a:p>
        </p:txBody>
      </p:sp>
      <p:sp>
        <p:nvSpPr>
          <p:cNvPr id="4" name="Slide Number Placeholder 3"/>
          <p:cNvSpPr>
            <a:spLocks noGrp="1"/>
          </p:cNvSpPr>
          <p:nvPr>
            <p:ph type="sldNum" sz="quarter" idx="10"/>
          </p:nvPr>
        </p:nvSpPr>
        <p:spPr/>
        <p:txBody>
          <a:bodyPr/>
          <a:lstStyle/>
          <a:p>
            <a:fld id="{1E747514-FA21-45B8-8B84-A8AF1D609ADD}" type="slidenum">
              <a:rPr lang="en-US" smtClean="0"/>
              <a:t>4</a:t>
            </a:fld>
            <a:endParaRPr lang="en-US"/>
          </a:p>
        </p:txBody>
      </p:sp>
    </p:spTree>
    <p:extLst>
      <p:ext uri="{BB962C8B-B14F-4D97-AF65-F5344CB8AC3E}">
        <p14:creationId xmlns:p14="http://schemas.microsoft.com/office/powerpoint/2010/main" val="1354628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747514-FA21-45B8-8B84-A8AF1D609ADD}" type="slidenum">
              <a:rPr lang="en-US" smtClean="0"/>
              <a:t>5</a:t>
            </a:fld>
            <a:endParaRPr lang="en-US"/>
          </a:p>
        </p:txBody>
      </p:sp>
    </p:spTree>
    <p:extLst>
      <p:ext uri="{BB962C8B-B14F-4D97-AF65-F5344CB8AC3E}">
        <p14:creationId xmlns:p14="http://schemas.microsoft.com/office/powerpoint/2010/main" val="1203029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747514-FA21-45B8-8B84-A8AF1D609ADD}" type="slidenum">
              <a:rPr lang="en-US" smtClean="0"/>
              <a:t>6</a:t>
            </a:fld>
            <a:endParaRPr lang="en-US"/>
          </a:p>
        </p:txBody>
      </p:sp>
    </p:spTree>
    <p:extLst>
      <p:ext uri="{BB962C8B-B14F-4D97-AF65-F5344CB8AC3E}">
        <p14:creationId xmlns:p14="http://schemas.microsoft.com/office/powerpoint/2010/main" val="2030132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In West Virginia, approx. 330,000 people live below the poverty level, including 100,000 children. </a:t>
            </a:r>
          </a:p>
          <a:p>
            <a:endParaRPr lang="en-US" dirty="0"/>
          </a:p>
        </p:txBody>
      </p:sp>
      <p:sp>
        <p:nvSpPr>
          <p:cNvPr id="4" name="Slide Number Placeholder 3"/>
          <p:cNvSpPr>
            <a:spLocks noGrp="1"/>
          </p:cNvSpPr>
          <p:nvPr>
            <p:ph type="sldNum" sz="quarter" idx="10"/>
          </p:nvPr>
        </p:nvSpPr>
        <p:spPr/>
        <p:txBody>
          <a:bodyPr/>
          <a:lstStyle/>
          <a:p>
            <a:pPr>
              <a:defRPr/>
            </a:pPr>
            <a:fld id="{8C3235F8-5A05-4CC9-883D-7DA726188426}" type="slidenum">
              <a:rPr lang="en-US" smtClean="0"/>
              <a:pPr>
                <a:defRPr/>
              </a:pPr>
              <a:t>7</a:t>
            </a:fld>
            <a:endParaRPr lang="en-US" dirty="0"/>
          </a:p>
        </p:txBody>
      </p:sp>
    </p:spTree>
    <p:extLst>
      <p:ext uri="{BB962C8B-B14F-4D97-AF65-F5344CB8AC3E}">
        <p14:creationId xmlns:p14="http://schemas.microsoft.com/office/powerpoint/2010/main" val="688246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C3235F8-5A05-4CC9-883D-7DA726188426}" type="slidenum">
              <a:rPr lang="en-US" smtClean="0"/>
              <a:pPr>
                <a:defRPr/>
              </a:pPr>
              <a:t>8</a:t>
            </a:fld>
            <a:endParaRPr lang="en-US" dirty="0"/>
          </a:p>
        </p:txBody>
      </p:sp>
    </p:spTree>
    <p:extLst>
      <p:ext uri="{BB962C8B-B14F-4D97-AF65-F5344CB8AC3E}">
        <p14:creationId xmlns:p14="http://schemas.microsoft.com/office/powerpoint/2010/main" val="614499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C3235F8-5A05-4CC9-883D-7DA726188426}" type="slidenum">
              <a:rPr lang="en-US" smtClean="0"/>
              <a:pPr>
                <a:defRPr/>
              </a:pPr>
              <a:t>9</a:t>
            </a:fld>
            <a:endParaRPr lang="en-US" dirty="0"/>
          </a:p>
        </p:txBody>
      </p:sp>
    </p:spTree>
    <p:extLst>
      <p:ext uri="{BB962C8B-B14F-4D97-AF65-F5344CB8AC3E}">
        <p14:creationId xmlns:p14="http://schemas.microsoft.com/office/powerpoint/2010/main" val="502197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200" dirty="0"/>
              <a:t>Recent Rules Changes, effective January 2015</a:t>
            </a:r>
          </a:p>
          <a:p>
            <a:pPr>
              <a:buFont typeface="Arial" panose="020B0604020202020204" pitchFamily="34" charset="0"/>
              <a:buChar char="•"/>
            </a:pPr>
            <a:r>
              <a:rPr lang="en-US" sz="1200" dirty="0"/>
              <a:t>Rule 6.1-Voluntary Pro Bono </a:t>
            </a:r>
            <a:r>
              <a:rPr lang="en-US" sz="1200" dirty="0" err="1"/>
              <a:t>Publico</a:t>
            </a:r>
            <a:r>
              <a:rPr lang="en-US" sz="1200" dirty="0"/>
              <a:t> Service, significant expanded definition of what is pro bono service compared to old rule</a:t>
            </a:r>
          </a:p>
          <a:p>
            <a:pPr>
              <a:buFont typeface="Arial" panose="020B0604020202020204" pitchFamily="34" charset="0"/>
              <a:buChar char="•"/>
            </a:pPr>
            <a:r>
              <a:rPr lang="en-US" dirty="0">
                <a:solidFill>
                  <a:schemeClr val="tx1"/>
                </a:solidFill>
              </a:rPr>
              <a:t>WV did not adopt a specific hour requirement.  However, the ABA urges all lawyers to provided a minimum of 50 hours of pro bono annually (Comment 1 to WV Rule 6.1).</a:t>
            </a:r>
          </a:p>
          <a:p>
            <a:pPr>
              <a:buFont typeface="Arial" panose="020B0604020202020204" pitchFamily="34" charset="0"/>
              <a:buChar char="•"/>
            </a:pPr>
            <a:r>
              <a:rPr lang="en-US" dirty="0">
                <a:solidFill>
                  <a:schemeClr val="tx1"/>
                </a:solidFill>
                <a:cs typeface="Times New Roman" pitchFamily="18" charset="0"/>
              </a:rPr>
              <a:t>There are </a:t>
            </a:r>
            <a:r>
              <a:rPr lang="en-US" b="1" dirty="0">
                <a:solidFill>
                  <a:schemeClr val="tx1"/>
                </a:solidFill>
                <a:cs typeface="Times New Roman" pitchFamily="18" charset="0"/>
              </a:rPr>
              <a:t>no penalty provisions </a:t>
            </a:r>
            <a:r>
              <a:rPr lang="en-US" dirty="0">
                <a:solidFill>
                  <a:schemeClr val="tx1"/>
                </a:solidFill>
                <a:cs typeface="Times New Roman" pitchFamily="18" charset="0"/>
              </a:rPr>
              <a:t>for not providing  Pro Bono services according to the methods and means stated in Rule 6.1 (Comment 12 to Rule 6.1)</a:t>
            </a:r>
          </a:p>
          <a:p>
            <a:pPr>
              <a:buFont typeface="Arial" panose="020B0604020202020204" pitchFamily="34" charset="0"/>
              <a:buNone/>
            </a:pPr>
            <a:endParaRPr lang="en-US" sz="1200" dirty="0"/>
          </a:p>
          <a:p>
            <a:endParaRPr lang="en-US" dirty="0"/>
          </a:p>
        </p:txBody>
      </p:sp>
      <p:sp>
        <p:nvSpPr>
          <p:cNvPr id="4" name="Slide Number Placeholder 3"/>
          <p:cNvSpPr>
            <a:spLocks noGrp="1"/>
          </p:cNvSpPr>
          <p:nvPr>
            <p:ph type="sldNum" sz="quarter" idx="10"/>
          </p:nvPr>
        </p:nvSpPr>
        <p:spPr/>
        <p:txBody>
          <a:bodyPr/>
          <a:lstStyle/>
          <a:p>
            <a:pPr>
              <a:defRPr/>
            </a:pPr>
            <a:fld id="{8C3235F8-5A05-4CC9-883D-7DA726188426}" type="slidenum">
              <a:rPr lang="en-US" smtClean="0"/>
              <a:pPr>
                <a:defRPr/>
              </a:pPr>
              <a:t>10</a:t>
            </a:fld>
            <a:endParaRPr lang="en-US" dirty="0"/>
          </a:p>
        </p:txBody>
      </p:sp>
    </p:spTree>
    <p:extLst>
      <p:ext uri="{BB962C8B-B14F-4D97-AF65-F5344CB8AC3E}">
        <p14:creationId xmlns:p14="http://schemas.microsoft.com/office/powerpoint/2010/main" val="216223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01168" lvl="1" indent="0">
              <a:buNone/>
            </a:pPr>
            <a:r>
              <a:rPr lang="en-US" u="sng" dirty="0">
                <a:solidFill>
                  <a:schemeClr val="tx1"/>
                </a:solidFill>
              </a:rPr>
              <a:t>Comments:</a:t>
            </a:r>
          </a:p>
          <a:p>
            <a:pPr lvl="1">
              <a:buFont typeface="Arial" panose="020B0604020202020204" pitchFamily="34" charset="0"/>
              <a:buChar char="•"/>
            </a:pPr>
            <a:r>
              <a:rPr lang="en-US" dirty="0">
                <a:solidFill>
                  <a:schemeClr val="tx1"/>
                </a:solidFill>
              </a:rPr>
              <a:t>“Limited Means”- Comments say persons who would qualify for Legal Aid AND those who are slightly above Legal Aid guidelines.</a:t>
            </a:r>
          </a:p>
          <a:p>
            <a:pPr lvl="1">
              <a:buFont typeface="Arial" panose="020B0604020202020204" pitchFamily="34" charset="0"/>
              <a:buChar char="•"/>
            </a:pPr>
            <a:r>
              <a:rPr lang="en-US" dirty="0">
                <a:solidFill>
                  <a:schemeClr val="tx1"/>
                </a:solidFill>
              </a:rPr>
              <a:t>“Without Expectation of Fee”-  Comments say that intent of the lawyer to render free legal help matters.  </a:t>
            </a:r>
          </a:p>
          <a:p>
            <a:r>
              <a:rPr lang="en-US" u="sng" dirty="0"/>
              <a:t>Comments to Rule 6.1</a:t>
            </a:r>
            <a:r>
              <a:rPr lang="en-US" dirty="0"/>
              <a:t>:</a:t>
            </a:r>
          </a:p>
          <a:p>
            <a:pPr lvl="1">
              <a:buFont typeface="Arial" panose="020B0604020202020204" pitchFamily="34" charset="0"/>
              <a:buChar char="•"/>
            </a:pPr>
            <a:r>
              <a:rPr lang="en-US" dirty="0"/>
              <a:t>Recognize that judges or government lawyers may not be able to engage in direct services to persons of limited means in all cases but can do some of work outlined in (b).</a:t>
            </a:r>
          </a:p>
          <a:p>
            <a:pPr lvl="1">
              <a:buFont typeface="Arial" panose="020B0604020202020204" pitchFamily="34" charset="0"/>
              <a:buChar char="•"/>
            </a:pPr>
            <a:r>
              <a:rPr lang="en-US" dirty="0"/>
              <a:t>Recognize the value of reduced fee work and court appointments. </a:t>
            </a:r>
          </a:p>
          <a:p>
            <a:pPr lvl="1">
              <a:buFont typeface="Arial" panose="020B0604020202020204" pitchFamily="34" charset="0"/>
              <a:buChar char="•"/>
            </a:pPr>
            <a:r>
              <a:rPr lang="en-US" dirty="0"/>
              <a:t>“If time commitments don’t allow for other pro bono service in a given year, lawyers may discharge their pro bono responsibility by providing financial support to programs providing free legal services to persons of limited means.”</a:t>
            </a:r>
          </a:p>
          <a:p>
            <a:endParaRPr lang="en-US" dirty="0"/>
          </a:p>
        </p:txBody>
      </p:sp>
      <p:sp>
        <p:nvSpPr>
          <p:cNvPr id="4" name="Slide Number Placeholder 3"/>
          <p:cNvSpPr>
            <a:spLocks noGrp="1"/>
          </p:cNvSpPr>
          <p:nvPr>
            <p:ph type="sldNum" sz="quarter" idx="10"/>
          </p:nvPr>
        </p:nvSpPr>
        <p:spPr/>
        <p:txBody>
          <a:bodyPr/>
          <a:lstStyle/>
          <a:p>
            <a:pPr>
              <a:defRPr/>
            </a:pPr>
            <a:fld id="{8C3235F8-5A05-4CC9-883D-7DA726188426}" type="slidenum">
              <a:rPr lang="en-US" smtClean="0"/>
              <a:pPr>
                <a:defRPr/>
              </a:pPr>
              <a:t>11</a:t>
            </a:fld>
            <a:endParaRPr lang="en-US" dirty="0"/>
          </a:p>
        </p:txBody>
      </p:sp>
    </p:spTree>
    <p:extLst>
      <p:ext uri="{BB962C8B-B14F-4D97-AF65-F5344CB8AC3E}">
        <p14:creationId xmlns:p14="http://schemas.microsoft.com/office/powerpoint/2010/main" val="2024217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2F13BA2A-02E5-458C-9F07-77A2D0F8CE67}" type="datetimeFigureOut">
              <a:rPr lang="en-US"/>
              <a:pPr/>
              <a:t>3/9/2023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08AE32A-A2FA-4FE9-BE50-781E83A7B1F2}"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11F8CB4-9075-4843-AA58-A71B07B79143}" type="datetimeFigureOut">
              <a:rPr lang="en-US"/>
              <a:pPr/>
              <a:t>3/9/2023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8D546B3-F639-4C1F-B959-69A0D8B9316F}"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CDE66B06-1B7E-4879-9678-9B296418F324}" type="datetimeFigureOut">
              <a:rPr lang="en-US"/>
              <a:pPr/>
              <a:t>3/9/2023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8B1E506-038A-4839-94D1-8184EFCE3BCE}"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9088" y="1752600"/>
            <a:ext cx="8824912" cy="5129213"/>
            <a:chOff x="201" y="1104"/>
            <a:chExt cx="5559" cy="3231"/>
          </a:xfrm>
        </p:grpSpPr>
        <p:sp>
          <p:nvSpPr>
            <p:cNvPr id="5" name="Freeform 3"/>
            <p:cNvSpPr>
              <a:spLocks/>
            </p:cNvSpPr>
            <p:nvPr/>
          </p:nvSpPr>
          <p:spPr bwMode="ltGray">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w="9525">
              <a:noFill/>
              <a:round/>
              <a:headEnd/>
              <a:tailEnd/>
            </a:ln>
          </p:spPr>
          <p:txBody>
            <a:bodyPr/>
            <a:lstStyle/>
            <a:p>
              <a:pPr>
                <a:defRPr/>
              </a:pPr>
              <a:endParaRPr lang="en-US" dirty="0"/>
            </a:p>
          </p:txBody>
        </p:sp>
        <p:sp>
          <p:nvSpPr>
            <p:cNvPr id="6" name="Freeform 4"/>
            <p:cNvSpPr>
              <a:spLocks/>
            </p:cNvSpPr>
            <p:nvPr/>
          </p:nvSpPr>
          <p:spPr bwMode="ltGray">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US" dirty="0"/>
            </a:p>
          </p:txBody>
        </p:sp>
        <p:sp>
          <p:nvSpPr>
            <p:cNvPr id="7" name="Freeform 5"/>
            <p:cNvSpPr>
              <a:spLocks/>
            </p:cNvSpPr>
            <p:nvPr/>
          </p:nvSpPr>
          <p:spPr bwMode="ltGray">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dirty="0"/>
            </a:p>
          </p:txBody>
        </p:sp>
        <p:sp>
          <p:nvSpPr>
            <p:cNvPr id="8" name="Freeform 6"/>
            <p:cNvSpPr>
              <a:spLocks/>
            </p:cNvSpPr>
            <p:nvPr/>
          </p:nvSpPr>
          <p:spPr bwMode="ltGray">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dirty="0"/>
            </a:p>
          </p:txBody>
        </p:sp>
        <p:sp>
          <p:nvSpPr>
            <p:cNvPr id="9" name="Freeform 7"/>
            <p:cNvSpPr>
              <a:spLocks/>
            </p:cNvSpPr>
            <p:nvPr/>
          </p:nvSpPr>
          <p:spPr bwMode="ltGray">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dirty="0"/>
            </a:p>
          </p:txBody>
        </p:sp>
        <p:sp>
          <p:nvSpPr>
            <p:cNvPr id="10" name="Freeform 8"/>
            <p:cNvSpPr>
              <a:spLocks/>
            </p:cNvSpPr>
            <p:nvPr/>
          </p:nvSpPr>
          <p:spPr bwMode="ltGray">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dirty="0"/>
            </a:p>
          </p:txBody>
        </p:sp>
      </p:grpSp>
      <p:sp>
        <p:nvSpPr>
          <p:cNvPr id="39945" name="Rectangle 9"/>
          <p:cNvSpPr>
            <a:spLocks noGrp="1" noChangeArrowheads="1"/>
          </p:cNvSpPr>
          <p:nvPr>
            <p:ph type="ctrTitle" sz="quarter"/>
          </p:nvPr>
        </p:nvSpPr>
        <p:spPr>
          <a:xfrm>
            <a:off x="990600" y="1905000"/>
            <a:ext cx="7772400" cy="1736725"/>
          </a:xfrm>
          <a:prstGeom prst="rect">
            <a:avLst/>
          </a:prstGeom>
        </p:spPr>
        <p:txBody>
          <a:bodyPr anchor="t"/>
          <a:lstStyle>
            <a:lvl1pPr>
              <a:defRPr sz="5400"/>
            </a:lvl1pPr>
          </a:lstStyle>
          <a:p>
            <a:r>
              <a:rPr lang="en-US"/>
              <a:t>Click to edit Master title style</a:t>
            </a:r>
            <a:endParaRPr lang="en-US" dirty="0"/>
          </a:p>
        </p:txBody>
      </p:sp>
      <p:sp>
        <p:nvSpPr>
          <p:cNvPr id="39946" name="Rectangle 10"/>
          <p:cNvSpPr>
            <a:spLocks noGrp="1" noChangeArrowheads="1"/>
          </p:cNvSpPr>
          <p:nvPr>
            <p:ph type="subTitle" sz="quarter" idx="1"/>
          </p:nvPr>
        </p:nvSpPr>
        <p:spPr>
          <a:xfrm>
            <a:off x="990600" y="3962400"/>
            <a:ext cx="6781800" cy="1752600"/>
          </a:xfrm>
          <a:prstGeom prst="rect">
            <a:avLst/>
          </a:prstGeom>
        </p:spPr>
        <p:txBody>
          <a:bodyPr/>
          <a:lstStyle>
            <a:lvl1pPr marL="0" indent="0">
              <a:buFont typeface="Wingdings" pitchFamily="2" charset="2"/>
              <a:buNone/>
              <a:defRPr/>
            </a:lvl1pPr>
          </a:lstStyle>
          <a:p>
            <a:r>
              <a:rPr lang="en-US"/>
              <a:t>Click to edit Master subtitle style</a:t>
            </a:r>
          </a:p>
        </p:txBody>
      </p:sp>
      <p:sp>
        <p:nvSpPr>
          <p:cNvPr id="11" name="Rectangle 11"/>
          <p:cNvSpPr>
            <a:spLocks noGrp="1" noChangeArrowheads="1"/>
          </p:cNvSpPr>
          <p:nvPr>
            <p:ph type="dt" sz="quarter" idx="10"/>
          </p:nvPr>
        </p:nvSpPr>
        <p:spPr>
          <a:xfrm>
            <a:off x="990600" y="6245225"/>
            <a:ext cx="1901825" cy="476250"/>
          </a:xfrm>
        </p:spPr>
        <p:txBody>
          <a:bodyPr/>
          <a:lstStyle>
            <a:lvl1pPr>
              <a:defRPr/>
            </a:lvl1pPr>
          </a:lstStyle>
          <a:p>
            <a:pPr>
              <a:defRPr/>
            </a:pPr>
            <a:endParaRPr lang="en-US" dirty="0"/>
          </a:p>
        </p:txBody>
      </p:sp>
      <p:sp>
        <p:nvSpPr>
          <p:cNvPr id="12" name="Rectangle 12"/>
          <p:cNvSpPr>
            <a:spLocks noGrp="1" noChangeArrowheads="1"/>
          </p:cNvSpPr>
          <p:nvPr>
            <p:ph type="ftr" sz="quarter" idx="11"/>
          </p:nvPr>
        </p:nvSpPr>
        <p:spPr>
          <a:xfrm>
            <a:off x="3468688" y="6245225"/>
            <a:ext cx="2895600" cy="476250"/>
          </a:xfrm>
        </p:spPr>
        <p:txBody>
          <a:bodyPr/>
          <a:lstStyle>
            <a:lvl1pPr>
              <a:defRPr/>
            </a:lvl1pPr>
          </a:lstStyle>
          <a:p>
            <a:pPr>
              <a:defRPr/>
            </a:pPr>
            <a:r>
              <a:rPr lang="en-US" dirty="0"/>
              <a:t>Leadership LSBA </a:t>
            </a:r>
          </a:p>
        </p:txBody>
      </p:sp>
      <p:sp>
        <p:nvSpPr>
          <p:cNvPr id="13" name="Rectangle 13"/>
          <p:cNvSpPr>
            <a:spLocks noGrp="1" noChangeArrowheads="1"/>
          </p:cNvSpPr>
          <p:nvPr>
            <p:ph type="sldNum" sz="quarter" idx="12"/>
          </p:nvPr>
        </p:nvSpPr>
        <p:spPr/>
        <p:txBody>
          <a:bodyPr/>
          <a:lstStyle>
            <a:lvl1pPr>
              <a:defRPr/>
            </a:lvl1pPr>
          </a:lstStyle>
          <a:p>
            <a:pPr>
              <a:defRPr/>
            </a:pPr>
            <a:fld id="{547AFF02-055F-478F-A70A-8913FABCA6AB}"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905000"/>
            <a:ext cx="8007350" cy="4191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r>
              <a:rPr lang="en-US" dirty="0"/>
              <a:t>Leadership LSBA </a:t>
            </a:r>
          </a:p>
        </p:txBody>
      </p:sp>
      <p:sp>
        <p:nvSpPr>
          <p:cNvPr id="6" name="Rectangle 13"/>
          <p:cNvSpPr>
            <a:spLocks noGrp="1" noChangeArrowheads="1"/>
          </p:cNvSpPr>
          <p:nvPr>
            <p:ph type="sldNum" sz="quarter" idx="12"/>
          </p:nvPr>
        </p:nvSpPr>
        <p:spPr>
          <a:ln/>
        </p:spPr>
        <p:txBody>
          <a:bodyPr/>
          <a:lstStyle>
            <a:lvl1pPr>
              <a:defRPr/>
            </a:lvl1pPr>
          </a:lstStyle>
          <a:p>
            <a:pPr>
              <a:defRPr/>
            </a:pPr>
            <a:fld id="{498BAF7C-DF25-43A7-9BAF-5AD63DCD983A}"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r>
              <a:rPr lang="en-US" dirty="0"/>
              <a:t>Leadership LSBA </a:t>
            </a:r>
          </a:p>
        </p:txBody>
      </p:sp>
      <p:sp>
        <p:nvSpPr>
          <p:cNvPr id="6" name="Rectangle 13"/>
          <p:cNvSpPr>
            <a:spLocks noGrp="1" noChangeArrowheads="1"/>
          </p:cNvSpPr>
          <p:nvPr>
            <p:ph type="sldNum" sz="quarter" idx="12"/>
          </p:nvPr>
        </p:nvSpPr>
        <p:spPr>
          <a:ln/>
        </p:spPr>
        <p:txBody>
          <a:bodyPr/>
          <a:lstStyle>
            <a:lvl1pPr>
              <a:defRPr/>
            </a:lvl1pPr>
          </a:lstStyle>
          <a:p>
            <a:pPr>
              <a:defRPr/>
            </a:pPr>
            <a:fld id="{84AAF593-A8C2-45CC-9AA3-41906DA3D6B1}"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905000"/>
            <a:ext cx="3927475" cy="4191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8075" y="1905000"/>
            <a:ext cx="3927475" cy="4191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a:t>Leadership LSBA </a:t>
            </a:r>
          </a:p>
        </p:txBody>
      </p:sp>
      <p:sp>
        <p:nvSpPr>
          <p:cNvPr id="7" name="Rectangle 13"/>
          <p:cNvSpPr>
            <a:spLocks noGrp="1" noChangeArrowheads="1"/>
          </p:cNvSpPr>
          <p:nvPr>
            <p:ph type="sldNum" sz="quarter" idx="12"/>
          </p:nvPr>
        </p:nvSpPr>
        <p:spPr>
          <a:ln/>
        </p:spPr>
        <p:txBody>
          <a:bodyPr/>
          <a:lstStyle>
            <a:lvl1pPr>
              <a:defRPr/>
            </a:lvl1pPr>
          </a:lstStyle>
          <a:p>
            <a:pPr>
              <a:defRPr/>
            </a:pPr>
            <a:fld id="{5CFF992B-8239-42A0-8907-D891E0274A93}"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r>
              <a:rPr lang="en-US" dirty="0"/>
              <a:t>Leadership LSBA </a:t>
            </a:r>
          </a:p>
        </p:txBody>
      </p:sp>
      <p:sp>
        <p:nvSpPr>
          <p:cNvPr id="9" name="Rectangle 13"/>
          <p:cNvSpPr>
            <a:spLocks noGrp="1" noChangeArrowheads="1"/>
          </p:cNvSpPr>
          <p:nvPr>
            <p:ph type="sldNum" sz="quarter" idx="12"/>
          </p:nvPr>
        </p:nvSpPr>
        <p:spPr>
          <a:ln/>
        </p:spPr>
        <p:txBody>
          <a:bodyPr/>
          <a:lstStyle>
            <a:lvl1pPr>
              <a:defRPr/>
            </a:lvl1pPr>
          </a:lstStyle>
          <a:p>
            <a:pPr>
              <a:defRPr/>
            </a:pPr>
            <a:fld id="{C9E48FEF-64F8-4007-BB14-409817507478}"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a:prstGeom prst="rect">
            <a:avLst/>
          </a:prstGeom>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r>
              <a:rPr lang="en-US" dirty="0"/>
              <a:t>Leadership LSBA </a:t>
            </a:r>
          </a:p>
        </p:txBody>
      </p:sp>
      <p:sp>
        <p:nvSpPr>
          <p:cNvPr id="5" name="Rectangle 13"/>
          <p:cNvSpPr>
            <a:spLocks noGrp="1" noChangeArrowheads="1"/>
          </p:cNvSpPr>
          <p:nvPr>
            <p:ph type="sldNum" sz="quarter" idx="12"/>
          </p:nvPr>
        </p:nvSpPr>
        <p:spPr>
          <a:ln/>
        </p:spPr>
        <p:txBody>
          <a:bodyPr/>
          <a:lstStyle>
            <a:lvl1pPr>
              <a:defRPr/>
            </a:lvl1pPr>
          </a:lstStyle>
          <a:p>
            <a:pPr>
              <a:defRPr/>
            </a:pPr>
            <a:fld id="{A701DC04-FCD2-4D6D-9ABC-D2C9E57DA842}"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r>
              <a:rPr lang="en-US" dirty="0"/>
              <a:t>Leadership LSBA </a:t>
            </a:r>
          </a:p>
        </p:txBody>
      </p:sp>
      <p:sp>
        <p:nvSpPr>
          <p:cNvPr id="4" name="Rectangle 13"/>
          <p:cNvSpPr>
            <a:spLocks noGrp="1" noChangeArrowheads="1"/>
          </p:cNvSpPr>
          <p:nvPr>
            <p:ph type="sldNum" sz="quarter" idx="12"/>
          </p:nvPr>
        </p:nvSpPr>
        <p:spPr>
          <a:ln/>
        </p:spPr>
        <p:txBody>
          <a:bodyPr/>
          <a:lstStyle>
            <a:lvl1pPr>
              <a:defRPr/>
            </a:lvl1pPr>
          </a:lstStyle>
          <a:p>
            <a:pPr>
              <a:defRPr/>
            </a:pPr>
            <a:fld id="{4B477AAE-F845-4C77-8DA1-7118B1339B87}"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a:t>Leadership LSBA </a:t>
            </a:r>
          </a:p>
        </p:txBody>
      </p:sp>
      <p:sp>
        <p:nvSpPr>
          <p:cNvPr id="7" name="Rectangle 13"/>
          <p:cNvSpPr>
            <a:spLocks noGrp="1" noChangeArrowheads="1"/>
          </p:cNvSpPr>
          <p:nvPr>
            <p:ph type="sldNum" sz="quarter" idx="12"/>
          </p:nvPr>
        </p:nvSpPr>
        <p:spPr>
          <a:ln/>
        </p:spPr>
        <p:txBody>
          <a:bodyPr/>
          <a:lstStyle>
            <a:lvl1pPr>
              <a:defRPr/>
            </a:lvl1pPr>
          </a:lstStyle>
          <a:p>
            <a:pPr>
              <a:defRPr/>
            </a:pPr>
            <a:fld id="{CFA9A9F7-503E-4EE8-8DFB-C7A29E17084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10BED25-2199-4A70-B2FC-B8E6276A8A85}" type="datetimeFigureOut">
              <a:rPr lang="en-US"/>
              <a:pPr/>
              <a:t>3/9/2023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273036B-925B-4A6B-84F4-D8D9A7F841CE}" type="slidenum">
              <a:rPr lang="en-US"/>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a:t>Leadership LSBA </a:t>
            </a:r>
          </a:p>
        </p:txBody>
      </p:sp>
      <p:sp>
        <p:nvSpPr>
          <p:cNvPr id="7" name="Rectangle 13"/>
          <p:cNvSpPr>
            <a:spLocks noGrp="1" noChangeArrowheads="1"/>
          </p:cNvSpPr>
          <p:nvPr>
            <p:ph type="sldNum" sz="quarter" idx="12"/>
          </p:nvPr>
        </p:nvSpPr>
        <p:spPr>
          <a:ln/>
        </p:spPr>
        <p:txBody>
          <a:bodyPr/>
          <a:lstStyle>
            <a:lvl1pPr>
              <a:defRPr/>
            </a:lvl1pPr>
          </a:lstStyle>
          <a:p>
            <a:pPr>
              <a:defRPr/>
            </a:pPr>
            <a:fld id="{FF91B247-7A33-4B45-BA29-D2324EEC9844}"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905000"/>
            <a:ext cx="8007350" cy="419100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r>
              <a:rPr lang="en-US" dirty="0"/>
              <a:t>Leadership LSBA </a:t>
            </a:r>
          </a:p>
        </p:txBody>
      </p:sp>
      <p:sp>
        <p:nvSpPr>
          <p:cNvPr id="6" name="Rectangle 13"/>
          <p:cNvSpPr>
            <a:spLocks noGrp="1" noChangeArrowheads="1"/>
          </p:cNvSpPr>
          <p:nvPr>
            <p:ph type="sldNum" sz="quarter" idx="12"/>
          </p:nvPr>
        </p:nvSpPr>
        <p:spPr>
          <a:ln/>
        </p:spPr>
        <p:txBody>
          <a:bodyPr/>
          <a:lstStyle>
            <a:lvl1pPr>
              <a:defRPr/>
            </a:lvl1pPr>
          </a:lstStyle>
          <a:p>
            <a:pPr>
              <a:defRPr/>
            </a:pPr>
            <a:fld id="{31E1FE61-45B9-43FA-934B-F0636D12E4FF}"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8463" y="244475"/>
            <a:ext cx="2097087"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44475"/>
            <a:ext cx="6138863"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r>
              <a:rPr lang="en-US" dirty="0"/>
              <a:t>Leadership LSBA </a:t>
            </a:r>
          </a:p>
        </p:txBody>
      </p:sp>
      <p:sp>
        <p:nvSpPr>
          <p:cNvPr id="6" name="Rectangle 13"/>
          <p:cNvSpPr>
            <a:spLocks noGrp="1" noChangeArrowheads="1"/>
          </p:cNvSpPr>
          <p:nvPr>
            <p:ph type="sldNum" sz="quarter" idx="12"/>
          </p:nvPr>
        </p:nvSpPr>
        <p:spPr>
          <a:ln/>
        </p:spPr>
        <p:txBody>
          <a:bodyPr/>
          <a:lstStyle>
            <a:lvl1pPr>
              <a:defRPr/>
            </a:lvl1pPr>
          </a:lstStyle>
          <a:p>
            <a:pPr>
              <a:defRPr/>
            </a:pPr>
            <a:fld id="{C466335A-A24B-4984-9B74-74E1AE69B7C0}"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838200" y="1905000"/>
            <a:ext cx="3927475" cy="4191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918075" y="1905000"/>
            <a:ext cx="3927475" cy="4191000"/>
          </a:xfrm>
          <a:prstGeom prst="rect">
            <a:avLst/>
          </a:prstGeom>
        </p:spPr>
        <p:txBody>
          <a:bodyPr/>
          <a:lstStyle/>
          <a:p>
            <a:pPr lvl="0"/>
            <a:r>
              <a:rPr lang="en-US" noProof="0" dirty="0"/>
              <a:t>Click icon to add clip art</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a:t>Leadership LSBA </a:t>
            </a:r>
          </a:p>
        </p:txBody>
      </p:sp>
      <p:sp>
        <p:nvSpPr>
          <p:cNvPr id="7" name="Rectangle 13"/>
          <p:cNvSpPr>
            <a:spLocks noGrp="1" noChangeArrowheads="1"/>
          </p:cNvSpPr>
          <p:nvPr>
            <p:ph type="sldNum" sz="quarter" idx="12"/>
          </p:nvPr>
        </p:nvSpPr>
        <p:spPr>
          <a:ln/>
        </p:spPr>
        <p:txBody>
          <a:bodyPr/>
          <a:lstStyle>
            <a:lvl1pPr>
              <a:defRPr/>
            </a:lvl1pPr>
          </a:lstStyle>
          <a:p>
            <a:pPr>
              <a:defRPr/>
            </a:pPr>
            <a:fld id="{8F56B3FB-414D-4476-8B3E-BB86CD3387C2}" type="slidenum">
              <a:rPr lang="en-US"/>
              <a:pPr>
                <a:defRPr/>
              </a:pPr>
              <a:t>‹#›</a:t>
            </a:fld>
            <a:endParaRPr lang="en-US" dirty="0"/>
          </a:p>
        </p:txBody>
      </p:sp>
    </p:spTree>
  </p:cSld>
  <p:clrMapOvr>
    <a:masterClrMapping/>
  </p:clrMapOvr>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905000"/>
            <a:ext cx="3927475" cy="4191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18075" y="1905000"/>
            <a:ext cx="3927475" cy="4191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a:t>Leadership LSBA </a:t>
            </a:r>
          </a:p>
        </p:txBody>
      </p:sp>
      <p:sp>
        <p:nvSpPr>
          <p:cNvPr id="7" name="Rectangle 13"/>
          <p:cNvSpPr>
            <a:spLocks noGrp="1" noChangeArrowheads="1"/>
          </p:cNvSpPr>
          <p:nvPr>
            <p:ph type="sldNum" sz="quarter" idx="12"/>
          </p:nvPr>
        </p:nvSpPr>
        <p:spPr>
          <a:ln/>
        </p:spPr>
        <p:txBody>
          <a:bodyPr/>
          <a:lstStyle>
            <a:lvl1pPr>
              <a:defRPr/>
            </a:lvl1pPr>
          </a:lstStyle>
          <a:p>
            <a:pPr>
              <a:defRPr/>
            </a:pPr>
            <a:fld id="{6D047E31-0D39-4F5C-A1BC-95F62DCBABA6}" type="slidenum">
              <a:rPr lang="en-US"/>
              <a:pPr>
                <a:defRPr/>
              </a:pPr>
              <a:t>‹#›</a:t>
            </a:fld>
            <a:endParaRPr lang="en-US" dirty="0"/>
          </a:p>
        </p:txBody>
      </p:sp>
    </p:spTree>
  </p:cSld>
  <p:clrMapOvr>
    <a:masterClrMapping/>
  </p:clrMapOvr>
  <p:hf sldNum="0" hd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838200" y="1905000"/>
            <a:ext cx="3927475" cy="4191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8075" y="1905000"/>
            <a:ext cx="3927475" cy="41910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a:t>Leadership LSBA </a:t>
            </a:r>
          </a:p>
        </p:txBody>
      </p:sp>
      <p:sp>
        <p:nvSpPr>
          <p:cNvPr id="7" name="Rectangle 13"/>
          <p:cNvSpPr>
            <a:spLocks noGrp="1" noChangeArrowheads="1"/>
          </p:cNvSpPr>
          <p:nvPr>
            <p:ph type="sldNum" sz="quarter" idx="12"/>
          </p:nvPr>
        </p:nvSpPr>
        <p:spPr>
          <a:ln/>
        </p:spPr>
        <p:txBody>
          <a:bodyPr/>
          <a:lstStyle>
            <a:lvl1pPr>
              <a:defRPr/>
            </a:lvl1pPr>
          </a:lstStyle>
          <a:p>
            <a:pPr>
              <a:defRPr/>
            </a:pPr>
            <a:fld id="{0951C930-79C4-40F5-9581-D6981F42BDE2}"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a:prstGeom prst="rect">
            <a:avLst/>
          </a:prstGeom>
        </p:spPr>
        <p:txBody>
          <a:bodyPr/>
          <a:lstStyle/>
          <a:p>
            <a:r>
              <a:rPr lang="en-US"/>
              <a:t>Click to edit Master title style</a:t>
            </a:r>
            <a:endParaRPr lang="en-US" dirty="0"/>
          </a:p>
        </p:txBody>
      </p:sp>
      <p:sp>
        <p:nvSpPr>
          <p:cNvPr id="3" name="Text Placeholder 2"/>
          <p:cNvSpPr>
            <a:spLocks noGrp="1"/>
          </p:cNvSpPr>
          <p:nvPr>
            <p:ph type="body" sz="half" idx="1"/>
          </p:nvPr>
        </p:nvSpPr>
        <p:spPr>
          <a:xfrm>
            <a:off x="838200" y="1905000"/>
            <a:ext cx="8007350" cy="20193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838200" y="4076700"/>
            <a:ext cx="8007350" cy="20193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r>
              <a:rPr lang="en-US" dirty="0"/>
              <a:t>Leadership LSBA </a:t>
            </a:r>
          </a:p>
        </p:txBody>
      </p:sp>
      <p:sp>
        <p:nvSpPr>
          <p:cNvPr id="7" name="Rectangle 13"/>
          <p:cNvSpPr>
            <a:spLocks noGrp="1" noChangeArrowheads="1"/>
          </p:cNvSpPr>
          <p:nvPr>
            <p:ph type="sldNum" sz="quarter" idx="12"/>
          </p:nvPr>
        </p:nvSpPr>
        <p:spPr>
          <a:ln/>
        </p:spPr>
        <p:txBody>
          <a:bodyPr/>
          <a:lstStyle>
            <a:lvl1pPr>
              <a:defRPr/>
            </a:lvl1pPr>
          </a:lstStyle>
          <a:p>
            <a:pPr>
              <a:defRPr/>
            </a:pPr>
            <a:fld id="{DB82B67A-FC1B-484A-BF8A-93AD3D2CDAF7}" type="slidenum">
              <a:rPr lang="en-US"/>
              <a:pPr>
                <a:defRPr/>
              </a:pPr>
              <a:t>‹#›</a:t>
            </a:fld>
            <a:endParaRPr lang="en-US" dirty="0"/>
          </a:p>
        </p:txBody>
      </p:sp>
    </p:spTree>
  </p:cSld>
  <p:clrMapOvr>
    <a:masterClrMapping/>
  </p:clrMapOvr>
  <p:hf sldNum="0" hd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D969A1C-9431-40EE-87E7-853D37D29395}"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E5B7E29-89A7-4CE6-B796-7F0094076A68}"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9A24A11-7F70-46EF-91C7-5CD2AFF84B4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BB03B2FD-59B6-4457-A7E6-0210FA9AF64A}" type="datetimeFigureOut">
              <a:rPr lang="en-US"/>
              <a:pPr/>
              <a:t>3/9/2023</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E65AC1F-E1CE-4CE4-9D88-622E5AF0EE44}" type="slidenum">
              <a:rPr lang="en-US"/>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F50DEE6-17B4-4723-83D4-3D279239E702}"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9611CA1-DFB2-4B23-B05A-63AB3C782B25}"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1894E528-9A45-4B43-9F63-60A4E2439A6C}"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A2EBAD76-90E6-4B07-9FC3-BC6CBDB0D523}"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CF00F0E-012D-4077-ABED-636B2832F2CF}" type="slidenum">
              <a:rPr lang="en-US"/>
              <a:pPr>
                <a:defRPr/>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68E8455-113B-4CD0-9DBF-31C3382D88E9}" type="slidenum">
              <a:rPr lang="en-US"/>
              <a:pPr>
                <a:defRPr/>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96927BE-837F-4C06-8E6F-1ABFB8B09642}" type="slidenum">
              <a:rPr lang="en-US"/>
              <a:pPr>
                <a:defRPr/>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D531F8E-E1F4-433F-BCFC-6E115FD6E162}" type="slidenum">
              <a:rPr lang="en-US"/>
              <a:pPr>
                <a:defRPr/>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pPr lvl="0"/>
            <a:r>
              <a:rPr lang="en-US" noProof="0" dirty="0"/>
              <a:t>Click icon to add clip art</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0CB361-905C-4651-A3F5-EBB8231C259D}" type="slidenum">
              <a:rPr lang="en-US"/>
              <a:pPr>
                <a:defRPr/>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F13BA2A-02E5-458C-9F07-77A2D0F8CE67}" type="datetimeFigureOut">
              <a:rPr lang="en-US" smtClean="0"/>
              <a:pPr/>
              <a:t>3/9/2023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8AE32A-A2FA-4FE9-BE50-781E83A7B1F2}"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1200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278E0546-24EA-4FF3-9DFE-728B6F2C549E}" type="datetimeFigureOut">
              <a:rPr lang="en-US"/>
              <a:pPr/>
              <a:t>3/9/2023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7703E95-233C-48AE-9B9C-031EAA1C0A13}" type="slidenum">
              <a:rPr lang="en-US"/>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0BED25-2199-4A70-B2FC-B8E6276A8A85}" type="datetimeFigureOut">
              <a:rPr lang="en-US" smtClean="0"/>
              <a:pPr/>
              <a:t>3/9/2023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73036B-925B-4A6B-84F4-D8D9A7F841CE}" type="slidenum">
              <a:rPr lang="en-US" smtClean="0"/>
              <a:pPr/>
              <a:t>‹#›</a:t>
            </a:fld>
            <a:endParaRPr lang="en-US" dirty="0"/>
          </a:p>
        </p:txBody>
      </p:sp>
    </p:spTree>
    <p:extLst>
      <p:ext uri="{BB962C8B-B14F-4D97-AF65-F5344CB8AC3E}">
        <p14:creationId xmlns:p14="http://schemas.microsoft.com/office/powerpoint/2010/main" val="295483569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03B2FD-59B6-4457-A7E6-0210FA9AF64A}" type="datetimeFigureOut">
              <a:rPr lang="en-US" smtClean="0"/>
              <a:pPr/>
              <a:t>3/9/2023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E65AC1F-E1CE-4CE4-9D88-622E5AF0EE44}"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27027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8E0546-24EA-4FF3-9DFE-728B6F2C549E}" type="datetimeFigureOut">
              <a:rPr lang="en-US" smtClean="0"/>
              <a:pPr/>
              <a:t>3/9/2023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703E95-233C-48AE-9B9C-031EAA1C0A13}" type="slidenum">
              <a:rPr lang="en-US" smtClean="0"/>
              <a:pPr/>
              <a:t>‹#›</a:t>
            </a:fld>
            <a:endParaRPr lang="en-US" dirty="0"/>
          </a:p>
        </p:txBody>
      </p:sp>
    </p:spTree>
    <p:extLst>
      <p:ext uri="{BB962C8B-B14F-4D97-AF65-F5344CB8AC3E}">
        <p14:creationId xmlns:p14="http://schemas.microsoft.com/office/powerpoint/2010/main" val="21628366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829C2A-5A12-4681-B44E-3AE5554ADB2B}" type="datetimeFigureOut">
              <a:rPr lang="en-US" smtClean="0"/>
              <a:pPr/>
              <a:t>3/9/2023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21EC32-5EE9-4C55-9FDE-34647C7516D0}" type="slidenum">
              <a:rPr lang="en-US" smtClean="0"/>
              <a:pPr/>
              <a:t>‹#›</a:t>
            </a:fld>
            <a:endParaRPr lang="en-US" dirty="0"/>
          </a:p>
        </p:txBody>
      </p:sp>
    </p:spTree>
    <p:extLst>
      <p:ext uri="{BB962C8B-B14F-4D97-AF65-F5344CB8AC3E}">
        <p14:creationId xmlns:p14="http://schemas.microsoft.com/office/powerpoint/2010/main" val="274268954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86CC9A-6D6B-4603-8620-E4211766A629}" type="datetimeFigureOut">
              <a:rPr lang="en-US" smtClean="0"/>
              <a:pPr/>
              <a:t>3/9/2023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261A6A-C78D-45F9-B7F8-A671D96BBF05}" type="slidenum">
              <a:rPr lang="en-US" smtClean="0"/>
              <a:pPr/>
              <a:t>‹#›</a:t>
            </a:fld>
            <a:endParaRPr lang="en-US" dirty="0"/>
          </a:p>
        </p:txBody>
      </p:sp>
    </p:spTree>
    <p:extLst>
      <p:ext uri="{BB962C8B-B14F-4D97-AF65-F5344CB8AC3E}">
        <p14:creationId xmlns:p14="http://schemas.microsoft.com/office/powerpoint/2010/main" val="26033003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1F71109-22F1-48C3-BFD6-EA46FD7FF2AC}" type="datetimeFigureOut">
              <a:rPr lang="en-US" smtClean="0"/>
              <a:pPr/>
              <a:t>3/9/2023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10BE9F-9860-419B-9CC8-B8C095DD399E}" type="slidenum">
              <a:rPr lang="en-US" smtClean="0"/>
              <a:pPr/>
              <a:t>‹#›</a:t>
            </a:fld>
            <a:endParaRPr lang="en-US" dirty="0"/>
          </a:p>
        </p:txBody>
      </p:sp>
    </p:spTree>
    <p:extLst>
      <p:ext uri="{BB962C8B-B14F-4D97-AF65-F5344CB8AC3E}">
        <p14:creationId xmlns:p14="http://schemas.microsoft.com/office/powerpoint/2010/main" val="341973802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B2095607-1C11-40E1-9080-26B95246D796}" type="datetimeFigureOut">
              <a:rPr lang="en-US" smtClean="0"/>
              <a:pPr/>
              <a:t>3/9/2023</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425867D-778A-4D31-83AC-F8640658439D}" type="slidenum">
              <a:rPr lang="en-US" smtClean="0"/>
              <a:pPr/>
              <a:t>‹#›</a:t>
            </a:fld>
            <a:endParaRPr lang="en-US" dirty="0"/>
          </a:p>
        </p:txBody>
      </p:sp>
    </p:spTree>
    <p:extLst>
      <p:ext uri="{BB962C8B-B14F-4D97-AF65-F5344CB8AC3E}">
        <p14:creationId xmlns:p14="http://schemas.microsoft.com/office/powerpoint/2010/main" val="95652730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8C8FA8-7885-49EA-83E4-3061A94B0354}" type="datetimeFigureOut">
              <a:rPr lang="en-US" smtClean="0"/>
              <a:pPr/>
              <a:t>3/9/2023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B99289-67FA-488A-B84F-DEB9BBB0D25E}" type="slidenum">
              <a:rPr lang="en-US" smtClean="0"/>
              <a:pPr/>
              <a:t>‹#›</a:t>
            </a:fld>
            <a:endParaRPr lang="en-US" dirty="0"/>
          </a:p>
        </p:txBody>
      </p:sp>
    </p:spTree>
    <p:extLst>
      <p:ext uri="{BB962C8B-B14F-4D97-AF65-F5344CB8AC3E}">
        <p14:creationId xmlns:p14="http://schemas.microsoft.com/office/powerpoint/2010/main" val="109050319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1F8CB4-9075-4843-AA58-A71B07B79143}" type="datetimeFigureOut">
              <a:rPr lang="en-US" smtClean="0"/>
              <a:pPr/>
              <a:t>3/9/2023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D546B3-F639-4C1F-B959-69A0D8B9316F}" type="slidenum">
              <a:rPr lang="en-US" smtClean="0"/>
              <a:pPr/>
              <a:t>‹#›</a:t>
            </a:fld>
            <a:endParaRPr lang="en-US" dirty="0"/>
          </a:p>
        </p:txBody>
      </p:sp>
    </p:spTree>
    <p:extLst>
      <p:ext uri="{BB962C8B-B14F-4D97-AF65-F5344CB8AC3E}">
        <p14:creationId xmlns:p14="http://schemas.microsoft.com/office/powerpoint/2010/main" val="28163961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E66B06-1B7E-4879-9678-9B296418F324}" type="datetimeFigureOut">
              <a:rPr lang="en-US" smtClean="0"/>
              <a:pPr/>
              <a:t>3/9/2023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B1E506-038A-4839-94D1-8184EFCE3BCE}" type="slidenum">
              <a:rPr lang="en-US" smtClean="0"/>
              <a:pPr/>
              <a:t>‹#›</a:t>
            </a:fld>
            <a:endParaRPr lang="en-US" dirty="0"/>
          </a:p>
        </p:txBody>
      </p:sp>
    </p:spTree>
    <p:extLst>
      <p:ext uri="{BB962C8B-B14F-4D97-AF65-F5344CB8AC3E}">
        <p14:creationId xmlns:p14="http://schemas.microsoft.com/office/powerpoint/2010/main" val="3660149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76829C2A-5A12-4681-B44E-3AE5554ADB2B}" type="datetimeFigureOut">
              <a:rPr lang="en-US"/>
              <a:pPr/>
              <a:t>3/9/2023</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6621EC32-5EE9-4C55-9FDE-34647C7516D0}"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FF86CC9A-6D6B-4603-8620-E4211766A629}" type="datetimeFigureOut">
              <a:rPr lang="en-US"/>
              <a:pPr/>
              <a:t>3/9/2023</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B261A6A-C78D-45F9-B7F8-A671D96BBF0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1F71109-22F1-48C3-BFD6-EA46FD7FF2AC}" type="datetimeFigureOut">
              <a:rPr lang="en-US"/>
              <a:pPr/>
              <a:t>3/9/2023</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F10BE9F-9860-419B-9CC8-B8C095DD399E}"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B2095607-1C11-40E1-9080-26B95246D796}" type="datetimeFigureOut">
              <a:rPr lang="en-US"/>
              <a:pPr/>
              <a:t>3/9/2023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425867D-778A-4D31-83AC-F8640658439D}"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D28C8FA8-7885-49EA-83E4-3061A94B0354}" type="datetimeFigureOut">
              <a:rPr lang="en-US"/>
              <a:pPr/>
              <a:t>3/9/2023</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9B99289-67FA-488A-B84F-DEB9BBB0D25E}"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1.png"/><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2493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49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fld id="{DAFC6ACB-D8A2-4793-918B-B4ECF3B934A6}" type="datetimeFigureOut">
              <a:rPr lang="en-US"/>
              <a:pPr/>
              <a:t>3/9/2023</a:t>
            </a:fld>
            <a:endParaRPr lang="en-US" dirty="0"/>
          </a:p>
        </p:txBody>
      </p:sp>
      <p:sp>
        <p:nvSpPr>
          <p:cNvPr id="1249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en-US" dirty="0"/>
          </a:p>
        </p:txBody>
      </p:sp>
      <p:sp>
        <p:nvSpPr>
          <p:cNvPr id="1249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fld id="{5AF918E3-7115-458C-8010-7D9F694C6FA0}"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319088" y="1828800"/>
            <a:ext cx="8824912" cy="5029200"/>
            <a:chOff x="201" y="1152"/>
            <a:chExt cx="5559" cy="3168"/>
          </a:xfrm>
        </p:grpSpPr>
        <p:sp>
          <p:nvSpPr>
            <p:cNvPr id="38915" name="Freeform 3"/>
            <p:cNvSpPr>
              <a:spLocks/>
            </p:cNvSpPr>
            <p:nvPr/>
          </p:nvSpPr>
          <p:spPr bwMode="ltGray">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w="9525">
              <a:noFill/>
              <a:round/>
              <a:headEnd/>
              <a:tailEnd/>
            </a:ln>
          </p:spPr>
          <p:txBody>
            <a:bodyPr/>
            <a:lstStyle/>
            <a:p>
              <a:pPr>
                <a:defRPr/>
              </a:pPr>
              <a:endParaRPr lang="en-US" dirty="0"/>
            </a:p>
          </p:txBody>
        </p:sp>
        <p:sp>
          <p:nvSpPr>
            <p:cNvPr id="38916" name="Freeform 4"/>
            <p:cNvSpPr>
              <a:spLocks/>
            </p:cNvSpPr>
            <p:nvPr/>
          </p:nvSpPr>
          <p:spPr bwMode="ltGray">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w="9525">
              <a:noFill/>
              <a:round/>
              <a:headEnd/>
              <a:tailEnd/>
            </a:ln>
          </p:spPr>
          <p:txBody>
            <a:bodyPr/>
            <a:lstStyle/>
            <a:p>
              <a:pPr>
                <a:defRPr/>
              </a:pPr>
              <a:endParaRPr lang="en-US" dirty="0"/>
            </a:p>
          </p:txBody>
        </p:sp>
        <p:sp>
          <p:nvSpPr>
            <p:cNvPr id="38917" name="Freeform 5"/>
            <p:cNvSpPr>
              <a:spLocks/>
            </p:cNvSpPr>
            <p:nvPr/>
          </p:nvSpPr>
          <p:spPr bwMode="ltGray">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w="9525">
              <a:noFill/>
              <a:round/>
              <a:headEnd/>
              <a:tailEnd/>
            </a:ln>
          </p:spPr>
          <p:txBody>
            <a:bodyPr/>
            <a:lstStyle/>
            <a:p>
              <a:pPr>
                <a:defRPr/>
              </a:pPr>
              <a:endParaRPr lang="en-US" dirty="0"/>
            </a:p>
          </p:txBody>
        </p:sp>
        <p:sp>
          <p:nvSpPr>
            <p:cNvPr id="38918" name="Freeform 6"/>
            <p:cNvSpPr>
              <a:spLocks/>
            </p:cNvSpPr>
            <p:nvPr/>
          </p:nvSpPr>
          <p:spPr bwMode="ltGray">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dirty="0"/>
            </a:p>
          </p:txBody>
        </p:sp>
        <p:sp>
          <p:nvSpPr>
            <p:cNvPr id="38919" name="Freeform 7"/>
            <p:cNvSpPr>
              <a:spLocks/>
            </p:cNvSpPr>
            <p:nvPr/>
          </p:nvSpPr>
          <p:spPr bwMode="ltGray">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dirty="0"/>
            </a:p>
          </p:txBody>
        </p:sp>
        <p:sp>
          <p:nvSpPr>
            <p:cNvPr id="38920" name="Freeform 8"/>
            <p:cNvSpPr>
              <a:spLocks/>
            </p:cNvSpPr>
            <p:nvPr/>
          </p:nvSpPr>
          <p:spPr bwMode="ltGray">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w="9525" cap="flat" cmpd="sng">
              <a:noFill/>
              <a:prstDash val="solid"/>
              <a:round/>
              <a:headEnd type="none" w="med" len="med"/>
              <a:tailEnd type="none" w="med" len="med"/>
            </a:ln>
            <a:effectLst/>
          </p:spPr>
          <p:txBody>
            <a:bodyPr/>
            <a:lstStyle/>
            <a:p>
              <a:pPr>
                <a:defRPr/>
              </a:pPr>
              <a:endParaRPr lang="en-US" dirty="0"/>
            </a:p>
          </p:txBody>
        </p:sp>
        <p:sp>
          <p:nvSpPr>
            <p:cNvPr id="38921" name="Freeform 9"/>
            <p:cNvSpPr>
              <a:spLocks/>
            </p:cNvSpPr>
            <p:nvPr/>
          </p:nvSpPr>
          <p:spPr bwMode="ltGray">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w="9525" cap="flat" cmpd="sng">
              <a:noFill/>
              <a:prstDash val="solid"/>
              <a:round/>
              <a:headEnd type="none" w="med" len="med"/>
              <a:tailEnd type="none" w="med" len="med"/>
            </a:ln>
            <a:effectLst/>
          </p:spPr>
          <p:txBody>
            <a:bodyPr/>
            <a:lstStyle/>
            <a:p>
              <a:pPr>
                <a:defRPr/>
              </a:pPr>
              <a:endParaRPr lang="en-US" dirty="0"/>
            </a:p>
          </p:txBody>
        </p:sp>
        <p:sp>
          <p:nvSpPr>
            <p:cNvPr id="38922" name="Freeform 10"/>
            <p:cNvSpPr>
              <a:spLocks/>
            </p:cNvSpPr>
            <p:nvPr/>
          </p:nvSpPr>
          <p:spPr bwMode="ltGray">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w="9525" cap="flat" cmpd="sng">
              <a:noFill/>
              <a:prstDash val="solid"/>
              <a:round/>
              <a:headEnd type="none" w="med" len="med"/>
              <a:tailEnd type="none" w="med" len="med"/>
            </a:ln>
            <a:effectLst/>
          </p:spPr>
          <p:txBody>
            <a:bodyPr/>
            <a:lstStyle/>
            <a:p>
              <a:pPr>
                <a:defRPr/>
              </a:pPr>
              <a:endParaRPr lang="en-US" dirty="0"/>
            </a:p>
          </p:txBody>
        </p:sp>
      </p:grpSp>
      <p:sp>
        <p:nvSpPr>
          <p:cNvPr id="38923" name="Rectangle 11"/>
          <p:cNvSpPr>
            <a:spLocks noGrp="1" noChangeArrowheads="1"/>
          </p:cNvSpPr>
          <p:nvPr>
            <p:ph type="dt" sz="half" idx="2"/>
          </p:nvPr>
        </p:nvSpPr>
        <p:spPr bwMode="auto">
          <a:xfrm>
            <a:off x="838200"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FFFFFF"/>
                  </a:outerShdw>
                </a:effectLst>
              </a:defRPr>
            </a:lvl1pPr>
          </a:lstStyle>
          <a:p>
            <a:pPr>
              <a:defRPr/>
            </a:pPr>
            <a:endParaRPr lang="en-US" dirty="0"/>
          </a:p>
        </p:txBody>
      </p:sp>
      <p:sp>
        <p:nvSpPr>
          <p:cNvPr id="38924" name="Rectangle 12"/>
          <p:cNvSpPr>
            <a:spLocks noGrp="1" noChangeArrowheads="1"/>
          </p:cNvSpPr>
          <p:nvPr>
            <p:ph type="ftr" sz="quarter" idx="3"/>
          </p:nvPr>
        </p:nvSpPr>
        <p:spPr bwMode="auto">
          <a:xfrm>
            <a:off x="34290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FFFFFF"/>
                  </a:outerShdw>
                </a:effectLst>
              </a:defRPr>
            </a:lvl1pPr>
          </a:lstStyle>
          <a:p>
            <a:pPr>
              <a:defRPr/>
            </a:pPr>
            <a:r>
              <a:rPr lang="en-US" dirty="0"/>
              <a:t>Leadership LSBA </a:t>
            </a:r>
          </a:p>
        </p:txBody>
      </p:sp>
      <p:sp>
        <p:nvSpPr>
          <p:cNvPr id="38925" name="Rectangle 13"/>
          <p:cNvSpPr>
            <a:spLocks noGrp="1" noChangeArrowheads="1"/>
          </p:cNvSpPr>
          <p:nvPr>
            <p:ph type="sldNum" sz="quarter" idx="4"/>
          </p:nvPr>
        </p:nvSpPr>
        <p:spPr bwMode="auto">
          <a:xfrm>
            <a:off x="6937375" y="6245225"/>
            <a:ext cx="19018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FFFFFF"/>
                  </a:outerShdw>
                </a:effectLst>
              </a:defRPr>
            </a:lvl1pPr>
          </a:lstStyle>
          <a:p>
            <a:pPr>
              <a:defRPr/>
            </a:pPr>
            <a:fld id="{CEED733A-ABF2-4367-9EF2-A8C76EACB2A7}" type="slidenum">
              <a:rPr lang="en-US"/>
              <a:pPr>
                <a:defRPr/>
              </a:pPr>
              <a:t>‹#›</a:t>
            </a:fld>
            <a:endParaRPr lang="en-US" dirty="0"/>
          </a:p>
        </p:txBody>
      </p:sp>
      <p:pic>
        <p:nvPicPr>
          <p:cNvPr id="2054" name="Picture 3" descr="LSBA Logo 4-c_R.tif"/>
          <p:cNvPicPr>
            <a:picLocks noChangeAspect="1"/>
          </p:cNvPicPr>
          <p:nvPr/>
        </p:nvPicPr>
        <p:blipFill>
          <a:blip r:embed="rId17" cstate="print"/>
          <a:srcRect/>
          <a:stretch>
            <a:fillRect/>
          </a:stretch>
        </p:blipFill>
        <p:spPr bwMode="auto">
          <a:xfrm>
            <a:off x="7315200" y="4724400"/>
            <a:ext cx="1196975" cy="1638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8" r:id="rId1"/>
    <p:sldLayoutId id="2147483730" r:id="rId2"/>
    <p:sldLayoutId id="2147483729" r:id="rId3"/>
    <p:sldLayoutId id="2147483728" r:id="rId4"/>
    <p:sldLayoutId id="2147483727" r:id="rId5"/>
    <p:sldLayoutId id="2147483726" r:id="rId6"/>
    <p:sldLayoutId id="2147483725" r:id="rId7"/>
    <p:sldLayoutId id="2147483724" r:id="rId8"/>
    <p:sldLayoutId id="2147483723" r:id="rId9"/>
    <p:sldLayoutId id="2147483722" r:id="rId10"/>
    <p:sldLayoutId id="2147483721" r:id="rId11"/>
    <p:sldLayoutId id="2147483720" r:id="rId12"/>
    <p:sldLayoutId id="2147483719" r:id="rId13"/>
    <p:sldLayoutId id="2147483718" r:id="rId14"/>
    <p:sldLayoutId id="2147483717" r:id="rId15"/>
  </p:sldLayoutIdLst>
  <p:hf sldNum="0" hdr="0" dt="0"/>
  <p:txStyles>
    <p:titleStyle>
      <a:lvl1pPr algn="l" rtl="0" fontAlgn="base">
        <a:spcBef>
          <a:spcPct val="0"/>
        </a:spcBef>
        <a:spcAft>
          <a:spcPct val="0"/>
        </a:spcAft>
        <a:defRPr sz="4400" b="1">
          <a:solidFill>
            <a:schemeClr val="tx2"/>
          </a:solidFill>
          <a:effectLst>
            <a:outerShdw blurRad="38100" dist="38100" dir="2700000" algn="tl">
              <a:srgbClr val="FFFFFF"/>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FFFFFF"/>
            </a:outerShdw>
          </a:effectLst>
          <a:latin typeface="Arial Black" pitchFamily="34" charset="0"/>
        </a:defRPr>
      </a:lvl2pPr>
      <a:lvl3pPr algn="l" rtl="0" fontAlgn="base">
        <a:spcBef>
          <a:spcPct val="0"/>
        </a:spcBef>
        <a:spcAft>
          <a:spcPct val="0"/>
        </a:spcAft>
        <a:defRPr sz="4400" b="1">
          <a:solidFill>
            <a:schemeClr val="tx2"/>
          </a:solidFill>
          <a:effectLst>
            <a:outerShdw blurRad="38100" dist="38100" dir="2700000" algn="tl">
              <a:srgbClr val="FFFFFF"/>
            </a:outerShdw>
          </a:effectLst>
          <a:latin typeface="Arial Black" pitchFamily="34" charset="0"/>
        </a:defRPr>
      </a:lvl3pPr>
      <a:lvl4pPr algn="l" rtl="0" fontAlgn="base">
        <a:spcBef>
          <a:spcPct val="0"/>
        </a:spcBef>
        <a:spcAft>
          <a:spcPct val="0"/>
        </a:spcAft>
        <a:defRPr sz="4400" b="1">
          <a:solidFill>
            <a:schemeClr val="tx2"/>
          </a:solidFill>
          <a:effectLst>
            <a:outerShdw blurRad="38100" dist="38100" dir="2700000" algn="tl">
              <a:srgbClr val="FFFFFF"/>
            </a:outerShdw>
          </a:effectLst>
          <a:latin typeface="Arial Black" pitchFamily="34" charset="0"/>
        </a:defRPr>
      </a:lvl4pPr>
      <a:lvl5pPr algn="l" rtl="0" fontAlgn="base">
        <a:spcBef>
          <a:spcPct val="0"/>
        </a:spcBef>
        <a:spcAft>
          <a:spcPct val="0"/>
        </a:spcAft>
        <a:defRPr sz="4400" b="1">
          <a:solidFill>
            <a:schemeClr val="tx2"/>
          </a:solidFill>
          <a:effectLst>
            <a:outerShdw blurRad="38100" dist="38100" dir="2700000" algn="tl">
              <a:srgbClr val="FFFFFF"/>
            </a:outerShdw>
          </a:effectLst>
          <a:latin typeface="Arial Black" pitchFamily="34" charset="0"/>
        </a:defRPr>
      </a:lvl5pPr>
      <a:lvl6pPr marL="457200" algn="l" rtl="0" eaLnBrk="1" fontAlgn="base" hangingPunct="1">
        <a:spcBef>
          <a:spcPct val="0"/>
        </a:spcBef>
        <a:spcAft>
          <a:spcPct val="0"/>
        </a:spcAft>
        <a:defRPr sz="4400" b="1">
          <a:solidFill>
            <a:schemeClr val="tx2"/>
          </a:solidFill>
          <a:effectLst>
            <a:outerShdw blurRad="38100" dist="38100" dir="2700000" algn="tl">
              <a:srgbClr val="FFFFFF"/>
            </a:outerShdw>
          </a:effectLst>
          <a:latin typeface="Arial Black" pitchFamily="34" charset="0"/>
        </a:defRPr>
      </a:lvl6pPr>
      <a:lvl7pPr marL="914400" algn="l" rtl="0" eaLnBrk="1" fontAlgn="base" hangingPunct="1">
        <a:spcBef>
          <a:spcPct val="0"/>
        </a:spcBef>
        <a:spcAft>
          <a:spcPct val="0"/>
        </a:spcAft>
        <a:defRPr sz="4400" b="1">
          <a:solidFill>
            <a:schemeClr val="tx2"/>
          </a:solidFill>
          <a:effectLst>
            <a:outerShdw blurRad="38100" dist="38100" dir="2700000" algn="tl">
              <a:srgbClr val="FFFFFF"/>
            </a:outerShdw>
          </a:effectLst>
          <a:latin typeface="Arial Black" pitchFamily="34" charset="0"/>
        </a:defRPr>
      </a:lvl7pPr>
      <a:lvl8pPr marL="1371600" algn="l" rtl="0" eaLnBrk="1" fontAlgn="base" hangingPunct="1">
        <a:spcBef>
          <a:spcPct val="0"/>
        </a:spcBef>
        <a:spcAft>
          <a:spcPct val="0"/>
        </a:spcAft>
        <a:defRPr sz="4400" b="1">
          <a:solidFill>
            <a:schemeClr val="tx2"/>
          </a:solidFill>
          <a:effectLst>
            <a:outerShdw blurRad="38100" dist="38100" dir="2700000" algn="tl">
              <a:srgbClr val="FFFFFF"/>
            </a:outerShdw>
          </a:effectLst>
          <a:latin typeface="Arial Black" pitchFamily="34" charset="0"/>
        </a:defRPr>
      </a:lvl8pPr>
      <a:lvl9pPr marL="1828800" algn="l" rtl="0" eaLnBrk="1" fontAlgn="base" hangingPunct="1">
        <a:spcBef>
          <a:spcPct val="0"/>
        </a:spcBef>
        <a:spcAft>
          <a:spcPct val="0"/>
        </a:spcAft>
        <a:defRPr sz="4400" b="1">
          <a:solidFill>
            <a:schemeClr val="tx2"/>
          </a:solidFill>
          <a:effectLst>
            <a:outerShdw blurRad="38100" dist="38100" dir="2700000" algn="tl">
              <a:srgbClr val="FFFFFF"/>
            </a:outerShdw>
          </a:effectLst>
          <a:latin typeface="Arial Black" pitchFamily="34"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FFFFFF"/>
            </a:outerShdw>
          </a:effectLst>
          <a:latin typeface="+mn-lt"/>
          <a:ea typeface="+mn-ea"/>
          <a:cs typeface="+mn-cs"/>
        </a:defRPr>
      </a:lvl1pPr>
      <a:lvl2pPr marL="742950" indent="-285750" algn="l" rtl="0" fontAlgn="base">
        <a:spcBef>
          <a:spcPct val="20000"/>
        </a:spcBef>
        <a:spcAft>
          <a:spcPct val="0"/>
        </a:spcAft>
        <a:buClr>
          <a:schemeClr val="accent2"/>
        </a:buClr>
        <a:buFont typeface="Wingdings" pitchFamily="2" charset="2"/>
        <a:buChar char="§"/>
        <a:defRPr sz="2800">
          <a:solidFill>
            <a:schemeClr val="tx1"/>
          </a:solidFill>
          <a:effectLst>
            <a:outerShdw blurRad="38100" dist="38100" dir="2700000" algn="tl">
              <a:srgbClr val="FFFFFF"/>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FFFFFF"/>
            </a:outerShdw>
          </a:effectLst>
          <a:latin typeface="+mn-lt"/>
        </a:defRPr>
      </a:lvl3pPr>
      <a:lvl4pPr marL="1600200" indent="-228600" algn="l" rtl="0" fontAlgn="base">
        <a:spcBef>
          <a:spcPct val="20000"/>
        </a:spcBef>
        <a:spcAft>
          <a:spcPct val="0"/>
        </a:spcAft>
        <a:buClr>
          <a:schemeClr val="accent2"/>
        </a:buClr>
        <a:buFont typeface="Wingdings" pitchFamily="2" charset="2"/>
        <a:buChar char="§"/>
        <a:defRPr sz="2000">
          <a:solidFill>
            <a:schemeClr val="tx1"/>
          </a:solidFill>
          <a:effectLst>
            <a:outerShdw blurRad="38100" dist="38100" dir="2700000" algn="tl">
              <a:srgbClr val="FFFFFF"/>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5pPr>
      <a:lvl6pPr marL="25146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6pPr>
      <a:lvl7pPr marL="29718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7pPr>
      <a:lvl8pPr marL="34290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8pPr>
      <a:lvl9pPr marL="38862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9934EDB3-1C34-4300-8FC3-9FB1F78FF15F}"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742" r:id="rId1"/>
    <p:sldLayoutId id="2147483741" r:id="rId2"/>
    <p:sldLayoutId id="2147483740" r:id="rId3"/>
    <p:sldLayoutId id="2147483739" r:id="rId4"/>
    <p:sldLayoutId id="2147483738" r:id="rId5"/>
    <p:sldLayoutId id="2147483737" r:id="rId6"/>
    <p:sldLayoutId id="2147483736" r:id="rId7"/>
    <p:sldLayoutId id="2147483735" r:id="rId8"/>
    <p:sldLayoutId id="2147483734" r:id="rId9"/>
    <p:sldLayoutId id="2147483733" r:id="rId10"/>
    <p:sldLayoutId id="2147483732" r:id="rId11"/>
    <p:sldLayoutId id="2147483731"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DAFC6ACB-D8A2-4793-918B-B4ECF3B934A6}" type="datetimeFigureOut">
              <a:rPr lang="en-US" smtClean="0"/>
              <a:pPr/>
              <a:t>3/9/2023</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AF918E3-7115-458C-8010-7D9F694C6FA0}"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8662289"/>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4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3" Type="http://schemas.openxmlformats.org/officeDocument/2006/relationships/hyperlink" Target="http://www.legalaidwv.org/" TargetMode="External"/><Relationship Id="rId2" Type="http://schemas.openxmlformats.org/officeDocument/2006/relationships/notesSlide" Target="../notesSlides/notesSlide15.xml"/><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0.xml"/><Relationship Id="rId4" Type="http://schemas.openxmlformats.org/officeDocument/2006/relationships/image" Target="../media/image4.svg"/></Relationships>
</file>

<file path=ppt/slides/_rels/slide2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41.xml"/></Relationships>
</file>

<file path=ppt/slides/_rels/slide21.xml.rels><?xml version="1.0" encoding="UTF-8" standalone="yes"?>
<Relationships xmlns="http://schemas.openxmlformats.org/package/2006/relationships"><Relationship Id="rId2" Type="http://schemas.openxmlformats.org/officeDocument/2006/relationships/hyperlink" Target="mailto:dfrercks@lawv.net" TargetMode="External"/><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2" Type="http://schemas.openxmlformats.org/officeDocument/2006/relationships/hyperlink" Target="https://wv.freelegalanswers.org/" TargetMode="External"/><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40.xml"/><Relationship Id="rId4" Type="http://schemas.openxmlformats.org/officeDocument/2006/relationships/image" Target="../media/image18.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0.xml"/><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hyperlink" Target="http://www.legalaidwv.org/" TargetMode="External"/><Relationship Id="rId2" Type="http://schemas.openxmlformats.org/officeDocument/2006/relationships/notesSlide" Target="../notesSlides/notesSlide4.xml"/><Relationship Id="rId1" Type="http://schemas.openxmlformats.org/officeDocument/2006/relationships/slideLayout" Target="../slideLayouts/slideLayout40.xml"/><Relationship Id="rId5" Type="http://schemas.openxmlformats.org/officeDocument/2006/relationships/image" Target="../media/image8.sv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0.xml"/><Relationship Id="rId4" Type="http://schemas.openxmlformats.org/officeDocument/2006/relationships/image" Target="../media/image10.sv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40.xml"/><Relationship Id="rId4" Type="http://schemas.openxmlformats.org/officeDocument/2006/relationships/image" Target="../media/image12.sv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4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B638F-44BE-4E5F-B61C-8C52AFF358FE}"/>
              </a:ext>
            </a:extLst>
          </p:cNvPr>
          <p:cNvSpPr>
            <a:spLocks noGrp="1"/>
          </p:cNvSpPr>
          <p:nvPr>
            <p:ph type="ctrTitle"/>
          </p:nvPr>
        </p:nvSpPr>
        <p:spPr>
          <a:xfrm>
            <a:off x="2877378" y="758952"/>
            <a:ext cx="5489381" cy="3566160"/>
          </a:xfrm>
        </p:spPr>
        <p:txBody>
          <a:bodyPr>
            <a:normAutofit/>
          </a:bodyPr>
          <a:lstStyle/>
          <a:p>
            <a:r>
              <a:rPr lang="en-US" sz="7400" dirty="0"/>
              <a:t>Pro Bono Opportunities</a:t>
            </a:r>
          </a:p>
        </p:txBody>
      </p:sp>
      <p:sp>
        <p:nvSpPr>
          <p:cNvPr id="3" name="Subtitle 2">
            <a:extLst>
              <a:ext uri="{FF2B5EF4-FFF2-40B4-BE49-F238E27FC236}">
                <a16:creationId xmlns:a16="http://schemas.microsoft.com/office/drawing/2014/main" id="{01FBB683-9606-42F0-A07B-8062A9F57EE7}"/>
              </a:ext>
            </a:extLst>
          </p:cNvPr>
          <p:cNvSpPr>
            <a:spLocks noGrp="1"/>
          </p:cNvSpPr>
          <p:nvPr>
            <p:ph type="subTitle" idx="1"/>
          </p:nvPr>
        </p:nvSpPr>
        <p:spPr>
          <a:xfrm>
            <a:off x="2877378" y="4455620"/>
            <a:ext cx="5961822" cy="1143000"/>
          </a:xfrm>
        </p:spPr>
        <p:txBody>
          <a:bodyPr>
            <a:normAutofit fontScale="85000" lnSpcReduction="20000"/>
          </a:bodyPr>
          <a:lstStyle/>
          <a:p>
            <a:r>
              <a:rPr lang="en-US" b="1" dirty="0"/>
              <a:t>Molly A. Russell</a:t>
            </a:r>
            <a:r>
              <a:rPr lang="en-US" dirty="0"/>
              <a:t>, </a:t>
            </a:r>
          </a:p>
          <a:p>
            <a:r>
              <a:rPr lang="en-US" dirty="0"/>
              <a:t>PRO BONO SUPERVISING ATTORNEY</a:t>
            </a:r>
          </a:p>
          <a:p>
            <a:r>
              <a:rPr lang="en-US" cap="none" dirty="0">
                <a:latin typeface="+mn-lt"/>
              </a:rPr>
              <a:t>mrussell@lawv.net</a:t>
            </a:r>
          </a:p>
        </p:txBody>
      </p:sp>
      <p:pic>
        <p:nvPicPr>
          <p:cNvPr id="4" name="Picture 3">
            <a:extLst>
              <a:ext uri="{FF2B5EF4-FFF2-40B4-BE49-F238E27FC236}">
                <a16:creationId xmlns:a16="http://schemas.microsoft.com/office/drawing/2014/main" id="{F720F78C-CD78-7C77-25F6-E3DAD64AB3F1}"/>
              </a:ext>
            </a:extLst>
          </p:cNvPr>
          <p:cNvPicPr>
            <a:picLocks noChangeAspect="1"/>
          </p:cNvPicPr>
          <p:nvPr/>
        </p:nvPicPr>
        <p:blipFill>
          <a:blip r:embed="rId2"/>
          <a:stretch>
            <a:fillRect/>
          </a:stretch>
        </p:blipFill>
        <p:spPr>
          <a:xfrm>
            <a:off x="533400" y="-207437"/>
            <a:ext cx="2941294" cy="2933634"/>
          </a:xfrm>
          <a:prstGeom prst="rect">
            <a:avLst/>
          </a:prstGeom>
        </p:spPr>
      </p:pic>
    </p:spTree>
    <p:extLst>
      <p:ext uri="{BB962C8B-B14F-4D97-AF65-F5344CB8AC3E}">
        <p14:creationId xmlns:p14="http://schemas.microsoft.com/office/powerpoint/2010/main" val="98056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787640" cy="1450757"/>
          </a:xfrm>
        </p:spPr>
        <p:txBody>
          <a:bodyPr/>
          <a:lstStyle/>
          <a:p>
            <a:r>
              <a:rPr lang="en-US" dirty="0"/>
              <a:t>According to the Rules: RPC 6.1</a:t>
            </a:r>
          </a:p>
        </p:txBody>
      </p:sp>
      <p:sp>
        <p:nvSpPr>
          <p:cNvPr id="3" name="Content Placeholder 2"/>
          <p:cNvSpPr>
            <a:spLocks noGrp="1"/>
          </p:cNvSpPr>
          <p:nvPr>
            <p:ph idx="1"/>
          </p:nvPr>
        </p:nvSpPr>
        <p:spPr>
          <a:xfrm>
            <a:off x="791307" y="1905000"/>
            <a:ext cx="7543801" cy="4023360"/>
          </a:xfrm>
        </p:spPr>
        <p:txBody>
          <a:bodyPr>
            <a:normAutofit/>
          </a:bodyPr>
          <a:lstStyle/>
          <a:p>
            <a:pPr>
              <a:buFont typeface="Arial" panose="020B0604020202020204" pitchFamily="34" charset="0"/>
              <a:buChar char="•"/>
            </a:pPr>
            <a:r>
              <a:rPr lang="en-US" sz="2800" dirty="0"/>
              <a:t>Provide legal services without fee or expectation of fee to:</a:t>
            </a:r>
          </a:p>
          <a:p>
            <a:pPr lvl="1">
              <a:buFont typeface="Arial" panose="020B0604020202020204" pitchFamily="34" charset="0"/>
              <a:buChar char="•"/>
            </a:pPr>
            <a:r>
              <a:rPr lang="en-US" sz="2800" dirty="0"/>
              <a:t>Persons of limited means or</a:t>
            </a:r>
          </a:p>
          <a:p>
            <a:pPr lvl="1">
              <a:buFont typeface="Arial" panose="020B0604020202020204" pitchFamily="34" charset="0"/>
              <a:buChar char="•"/>
            </a:pPr>
            <a:r>
              <a:rPr lang="en-US" sz="2800" dirty="0"/>
              <a:t>Charitable, religious, civic, community, governmental and educational organizations in matters that are designed primarily to address the needs of persons of limited means; AND</a:t>
            </a:r>
          </a:p>
          <a:p>
            <a:endParaRPr lang="en-US" sz="2400" dirty="0"/>
          </a:p>
        </p:txBody>
      </p:sp>
    </p:spTree>
    <p:extLst>
      <p:ext uri="{BB962C8B-B14F-4D97-AF65-F5344CB8AC3E}">
        <p14:creationId xmlns:p14="http://schemas.microsoft.com/office/powerpoint/2010/main" val="1903854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863840" cy="1450757"/>
          </a:xfrm>
        </p:spPr>
        <p:txBody>
          <a:bodyPr>
            <a:normAutofit/>
          </a:bodyPr>
          <a:lstStyle/>
          <a:p>
            <a:r>
              <a:rPr lang="en-US" dirty="0"/>
              <a:t>According to the Rules: RPC 6.1: </a:t>
            </a:r>
          </a:p>
        </p:txBody>
      </p:sp>
      <p:sp>
        <p:nvSpPr>
          <p:cNvPr id="3" name="Content Placeholder 2"/>
          <p:cNvSpPr>
            <a:spLocks noGrp="1"/>
          </p:cNvSpPr>
          <p:nvPr>
            <p:ph idx="1"/>
          </p:nvPr>
        </p:nvSpPr>
        <p:spPr>
          <a:xfrm>
            <a:off x="822959" y="1845734"/>
            <a:ext cx="7543801" cy="4402666"/>
          </a:xfrm>
        </p:spPr>
        <p:txBody>
          <a:bodyPr>
            <a:normAutofit/>
          </a:bodyPr>
          <a:lstStyle/>
          <a:p>
            <a:pPr>
              <a:buFont typeface="Arial" panose="020B0604020202020204" pitchFamily="34" charset="0"/>
              <a:buChar char="•"/>
            </a:pPr>
            <a:r>
              <a:rPr lang="en-US" sz="2400" dirty="0"/>
              <a:t>Delivery of legal services at no fee or substantially reduced fee to individuals or orgs. seeking to secure or protect civil rights, civil liberties or public rights, or charitable, religious, civic, community, governmental and educational organizations to further their purpose;</a:t>
            </a:r>
          </a:p>
          <a:p>
            <a:pPr>
              <a:buFont typeface="Arial" panose="020B0604020202020204" pitchFamily="34" charset="0"/>
              <a:buChar char="•"/>
            </a:pPr>
            <a:r>
              <a:rPr lang="en-US" sz="2400" dirty="0"/>
              <a:t>Delivery of legal services at a substantially reduced fee to persons of limited means; or</a:t>
            </a:r>
          </a:p>
          <a:p>
            <a:pPr>
              <a:buFont typeface="Arial" panose="020B0604020202020204" pitchFamily="34" charset="0"/>
              <a:buChar char="•"/>
            </a:pPr>
            <a:r>
              <a:rPr lang="en-US" sz="2400" dirty="0"/>
              <a:t>Participation in activities for improving the law, the legal system or the legal profession.</a:t>
            </a:r>
          </a:p>
          <a:p>
            <a:endParaRPr lang="en-US" dirty="0"/>
          </a:p>
        </p:txBody>
      </p:sp>
    </p:spTree>
    <p:extLst>
      <p:ext uri="{BB962C8B-B14F-4D97-AF65-F5344CB8AC3E}">
        <p14:creationId xmlns:p14="http://schemas.microsoft.com/office/powerpoint/2010/main" val="1816435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86604"/>
            <a:ext cx="8686800" cy="1450757"/>
          </a:xfrm>
        </p:spPr>
        <p:txBody>
          <a:bodyPr>
            <a:normAutofit fontScale="90000"/>
          </a:bodyPr>
          <a:lstStyle/>
          <a:p>
            <a:pPr algn="ctr"/>
            <a:br>
              <a:rPr lang="en-US" dirty="0">
                <a:solidFill>
                  <a:schemeClr val="tx1"/>
                </a:solidFill>
                <a:cs typeface="Times New Roman" pitchFamily="18" charset="0"/>
              </a:rPr>
            </a:br>
            <a:r>
              <a:rPr lang="en-US" dirty="0">
                <a:solidFill>
                  <a:schemeClr val="tx1"/>
                </a:solidFill>
                <a:cs typeface="Times New Roman" pitchFamily="18" charset="0"/>
              </a:rPr>
              <a:t>According to the Rules: </a:t>
            </a:r>
            <a:br>
              <a:rPr lang="en-US" dirty="0">
                <a:solidFill>
                  <a:schemeClr val="tx1"/>
                </a:solidFill>
                <a:cs typeface="Times New Roman" pitchFamily="18" charset="0"/>
              </a:rPr>
            </a:br>
            <a:r>
              <a:rPr lang="en-US" dirty="0">
                <a:solidFill>
                  <a:schemeClr val="tx1"/>
                </a:solidFill>
                <a:cs typeface="Times New Roman" pitchFamily="18" charset="0"/>
              </a:rPr>
              <a:t>Guiding Principles</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pPr marL="342900" indent="-342900" eaLnBrk="0" hangingPunct="0">
              <a:buFont typeface="Arial" panose="020B0604020202020204" pitchFamily="34" charset="0"/>
              <a:buChar char="•"/>
            </a:pPr>
            <a:r>
              <a:rPr lang="en-US" sz="2400" dirty="0">
                <a:solidFill>
                  <a:schemeClr val="tx1"/>
                </a:solidFill>
              </a:rPr>
              <a:t>“A lawyer should be mindful of deficiencies in the administration of justice and of the fact that the poor, and sometimes persons who are not poor, cannot afford adequate legal assistance.”</a:t>
            </a:r>
          </a:p>
          <a:p>
            <a:pPr marL="342900" indent="-342900" eaLnBrk="0" hangingPunct="0">
              <a:buFont typeface="Arial" panose="020B0604020202020204" pitchFamily="34" charset="0"/>
              <a:buChar char="•"/>
            </a:pPr>
            <a:r>
              <a:rPr lang="en-US" sz="2400" dirty="0">
                <a:solidFill>
                  <a:schemeClr val="tx1"/>
                </a:solidFill>
              </a:rPr>
              <a:t>“Therefore, all lawyers should devote professional time and resources and use civic influence to ensure equal access to our system of justice for all those who because of economic or social barriers cannot afford or secure adequate legal counsel.”</a:t>
            </a:r>
          </a:p>
          <a:p>
            <a:r>
              <a:rPr lang="en-US" sz="2400" cap="small" dirty="0">
                <a:solidFill>
                  <a:schemeClr val="accent5">
                    <a:lumMod val="75000"/>
                  </a:schemeClr>
                </a:solidFill>
                <a:ea typeface="Calibri" pitchFamily="34" charset="0"/>
                <a:cs typeface="Times New Roman" pitchFamily="18" charset="0"/>
              </a:rPr>
              <a:t>West Virginia Rules of Professional Conduct, </a:t>
            </a:r>
            <a:r>
              <a:rPr lang="en-US" sz="2400" i="1" dirty="0">
                <a:solidFill>
                  <a:schemeClr val="accent5">
                    <a:lumMod val="75000"/>
                  </a:schemeClr>
                </a:solidFill>
                <a:ea typeface="Calibri" pitchFamily="34" charset="0"/>
                <a:cs typeface="Times New Roman" pitchFamily="18" charset="0"/>
              </a:rPr>
              <a:t>Preamble</a:t>
            </a:r>
            <a:r>
              <a:rPr lang="en-US" sz="2400" dirty="0">
                <a:solidFill>
                  <a:schemeClr val="accent5">
                    <a:lumMod val="75000"/>
                  </a:schemeClr>
                </a:solidFill>
                <a:ea typeface="Calibri" pitchFamily="34" charset="0"/>
                <a:cs typeface="Times New Roman" pitchFamily="18" charset="0"/>
              </a:rPr>
              <a:t>, ¶ ¶ 6 (quoted in pertinent part).</a:t>
            </a:r>
          </a:p>
          <a:p>
            <a:endParaRPr lang="en-US" dirty="0"/>
          </a:p>
        </p:txBody>
      </p:sp>
    </p:spTree>
    <p:extLst>
      <p:ext uri="{BB962C8B-B14F-4D97-AF65-F5344CB8AC3E}">
        <p14:creationId xmlns:p14="http://schemas.microsoft.com/office/powerpoint/2010/main" val="810681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00100" y="5252936"/>
            <a:ext cx="7543800" cy="1028715"/>
          </a:xfrm>
        </p:spPr>
        <p:txBody>
          <a:bodyPr>
            <a:normAutofit fontScale="90000"/>
          </a:bodyPr>
          <a:lstStyle/>
          <a:p>
            <a:pPr algn="ctr"/>
            <a:r>
              <a:rPr lang="en-US" dirty="0">
                <a:solidFill>
                  <a:srgbClr val="FFFFFF"/>
                </a:solidFill>
              </a:rPr>
              <a:t>Why engage in Pro Bono?</a:t>
            </a:r>
            <a:br>
              <a:rPr lang="en-US" dirty="0">
                <a:solidFill>
                  <a:srgbClr val="FFFFFF"/>
                </a:solidFill>
              </a:rPr>
            </a:br>
            <a:br>
              <a:rPr lang="en-US" sz="3100" kern="1200" dirty="0">
                <a:solidFill>
                  <a:schemeClr val="tx1">
                    <a:lumMod val="75000"/>
                    <a:lumOff val="25000"/>
                  </a:schemeClr>
                </a:solidFill>
                <a:latin typeface="+mn-lt"/>
                <a:ea typeface="+mn-ea"/>
                <a:cs typeface="+mn-cs"/>
              </a:rPr>
            </a:br>
            <a:r>
              <a:rPr lang="en-US" sz="3100" kern="1200" dirty="0">
                <a:solidFill>
                  <a:schemeClr val="tx1">
                    <a:lumMod val="75000"/>
                    <a:lumOff val="25000"/>
                  </a:schemeClr>
                </a:solidFill>
                <a:latin typeface="+mn-lt"/>
                <a:ea typeface="+mn-ea"/>
                <a:cs typeface="+mn-cs"/>
              </a:rPr>
              <a:t>From the LAWV Pro Bono Survey of WV State Bar Members (Spring 2022)</a:t>
            </a:r>
            <a:endParaRPr lang="en-US" dirty="0">
              <a:solidFill>
                <a:srgbClr val="FFFFFF"/>
              </a:solidFill>
            </a:endParaRPr>
          </a:p>
        </p:txBody>
      </p:sp>
      <p:sp>
        <p:nvSpPr>
          <p:cNvPr id="3" name="Content Placeholder 2"/>
          <p:cNvSpPr>
            <a:spLocks noGrp="1"/>
          </p:cNvSpPr>
          <p:nvPr>
            <p:ph idx="1"/>
          </p:nvPr>
        </p:nvSpPr>
        <p:spPr>
          <a:xfrm>
            <a:off x="533400" y="152400"/>
            <a:ext cx="8077200" cy="946233"/>
          </a:xfrm>
        </p:spPr>
        <p:txBody>
          <a:bodyPr>
            <a:normAutofit/>
          </a:bodyPr>
          <a:lstStyle/>
          <a:p>
            <a:pPr marL="0" indent="0" algn="ctr">
              <a:buNone/>
            </a:pPr>
            <a:r>
              <a:rPr lang="en-US" sz="4000" b="1" dirty="0"/>
              <a:t>Why engage in Pro Bono?</a:t>
            </a:r>
          </a:p>
        </p:txBody>
      </p:sp>
      <p:graphicFrame>
        <p:nvGraphicFramePr>
          <p:cNvPr id="5" name="Table 4">
            <a:extLst>
              <a:ext uri="{FF2B5EF4-FFF2-40B4-BE49-F238E27FC236}">
                <a16:creationId xmlns:a16="http://schemas.microsoft.com/office/drawing/2014/main" id="{A3A7D027-70DF-586E-492D-8E66FF6399F8}"/>
              </a:ext>
            </a:extLst>
          </p:cNvPr>
          <p:cNvGraphicFramePr>
            <a:graphicFrameLocks noGrp="1"/>
          </p:cNvGraphicFramePr>
          <p:nvPr>
            <p:extLst>
              <p:ext uri="{D42A27DB-BD31-4B8C-83A1-F6EECF244321}">
                <p14:modId xmlns:p14="http://schemas.microsoft.com/office/powerpoint/2010/main" val="2136352183"/>
              </p:ext>
            </p:extLst>
          </p:nvPr>
        </p:nvGraphicFramePr>
        <p:xfrm>
          <a:off x="152400" y="914400"/>
          <a:ext cx="8839200" cy="4338537"/>
        </p:xfrm>
        <a:graphic>
          <a:graphicData uri="http://schemas.openxmlformats.org/drawingml/2006/table">
            <a:tbl>
              <a:tblPr/>
              <a:tblGrid>
                <a:gridCol w="6280484">
                  <a:extLst>
                    <a:ext uri="{9D8B030D-6E8A-4147-A177-3AD203B41FA5}">
                      <a16:colId xmlns:a16="http://schemas.microsoft.com/office/drawing/2014/main" val="1552346696"/>
                    </a:ext>
                  </a:extLst>
                </a:gridCol>
                <a:gridCol w="1279358">
                  <a:extLst>
                    <a:ext uri="{9D8B030D-6E8A-4147-A177-3AD203B41FA5}">
                      <a16:colId xmlns:a16="http://schemas.microsoft.com/office/drawing/2014/main" val="2257802821"/>
                    </a:ext>
                  </a:extLst>
                </a:gridCol>
                <a:gridCol w="1279358">
                  <a:extLst>
                    <a:ext uri="{9D8B030D-6E8A-4147-A177-3AD203B41FA5}">
                      <a16:colId xmlns:a16="http://schemas.microsoft.com/office/drawing/2014/main" val="3492959058"/>
                    </a:ext>
                  </a:extLst>
                </a:gridCol>
              </a:tblGrid>
              <a:tr h="241695">
                <a:tc>
                  <a:txBody>
                    <a:bodyPr/>
                    <a:lstStyle/>
                    <a:p>
                      <a:pPr algn="ctr" fontAlgn="b"/>
                      <a:r>
                        <a:rPr lang="en-US" sz="1400" b="0" i="0" u="none" strike="noStrike" dirty="0">
                          <a:solidFill>
                            <a:srgbClr val="333333"/>
                          </a:solidFill>
                          <a:effectLst/>
                          <a:latin typeface="Arial" panose="020B0604020202020204" pitchFamily="34" charset="0"/>
                        </a:rPr>
                        <a:t>Answer Choices</a:t>
                      </a:r>
                    </a:p>
                  </a:txBody>
                  <a:tcPr marL="9525" marR="9525" marT="9525" marB="0" anchor="b">
                    <a:lnL>
                      <a:noFill/>
                    </a:lnL>
                    <a:lnR>
                      <a:noFill/>
                    </a:lnR>
                    <a:lnT>
                      <a:noFill/>
                    </a:lnT>
                    <a:lnB>
                      <a:noFill/>
                    </a:lnB>
                    <a:solidFill>
                      <a:srgbClr val="EAEAE8"/>
                    </a:solidFill>
                  </a:tcPr>
                </a:tc>
                <a:tc gridSpan="2">
                  <a:txBody>
                    <a:bodyPr/>
                    <a:lstStyle/>
                    <a:p>
                      <a:pPr algn="ctr" fontAlgn="b"/>
                      <a:r>
                        <a:rPr lang="en-US" sz="1400" b="0" i="0" u="none" strike="noStrike">
                          <a:solidFill>
                            <a:srgbClr val="333333"/>
                          </a:solidFill>
                          <a:effectLst/>
                          <a:latin typeface="Arial" panose="020B0604020202020204" pitchFamily="34" charset="0"/>
                        </a:rPr>
                        <a:t>Responses</a:t>
                      </a:r>
                    </a:p>
                  </a:txBody>
                  <a:tcPr marL="9525" marR="9525" marT="9525" marB="0" anchor="b">
                    <a:lnL>
                      <a:noFill/>
                    </a:lnL>
                    <a:lnR>
                      <a:noFill/>
                    </a:lnR>
                    <a:lnT>
                      <a:noFill/>
                    </a:lnT>
                    <a:lnB>
                      <a:noFill/>
                    </a:lnB>
                    <a:solidFill>
                      <a:srgbClr val="EAEAE8"/>
                    </a:solidFill>
                  </a:tcPr>
                </a:tc>
                <a:tc hMerge="1">
                  <a:txBody>
                    <a:bodyPr/>
                    <a:lstStyle/>
                    <a:p>
                      <a:endParaRPr lang="en-US"/>
                    </a:p>
                  </a:txBody>
                  <a:tcPr/>
                </a:tc>
                <a:extLst>
                  <a:ext uri="{0D108BD9-81ED-4DB2-BD59-A6C34878D82A}">
                    <a16:rowId xmlns:a16="http://schemas.microsoft.com/office/drawing/2014/main" val="3341952380"/>
                  </a:ext>
                </a:extLst>
              </a:tr>
              <a:tr h="241695">
                <a:tc>
                  <a:txBody>
                    <a:bodyPr/>
                    <a:lstStyle/>
                    <a:p>
                      <a:pPr algn="l" fontAlgn="b"/>
                      <a:r>
                        <a:rPr lang="en-US" sz="1400" b="0" i="0" u="none" strike="noStrike" dirty="0">
                          <a:solidFill>
                            <a:srgbClr val="333333"/>
                          </a:solidFill>
                          <a:effectLst/>
                          <a:latin typeface="Arial" panose="020B0604020202020204" pitchFamily="34" charset="0"/>
                        </a:rPr>
                        <a:t>Helping people in need</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a:solidFill>
                            <a:srgbClr val="333333"/>
                          </a:solidFill>
                          <a:effectLst/>
                          <a:highlight>
                            <a:srgbClr val="FFFF00"/>
                          </a:highlight>
                          <a:latin typeface="Arial" panose="020B0604020202020204" pitchFamily="34" charset="0"/>
                        </a:rPr>
                        <a:t>89.47%</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333333"/>
                          </a:solidFill>
                          <a:effectLst/>
                          <a:highlight>
                            <a:srgbClr val="FFFF00"/>
                          </a:highlight>
                          <a:latin typeface="Arial" panose="020B0604020202020204" pitchFamily="34" charset="0"/>
                        </a:rPr>
                        <a:t>119</a:t>
                      </a:r>
                    </a:p>
                  </a:txBody>
                  <a:tcPr marL="9525" marR="9525" marT="9525" marB="0" anchor="b">
                    <a:lnL>
                      <a:noFill/>
                    </a:lnL>
                    <a:lnR>
                      <a:noFill/>
                    </a:lnR>
                    <a:lnT>
                      <a:noFill/>
                    </a:lnT>
                    <a:lnB>
                      <a:noFill/>
                    </a:lnB>
                  </a:tcPr>
                </a:tc>
                <a:extLst>
                  <a:ext uri="{0D108BD9-81ED-4DB2-BD59-A6C34878D82A}">
                    <a16:rowId xmlns:a16="http://schemas.microsoft.com/office/drawing/2014/main" val="3228153860"/>
                  </a:ext>
                </a:extLst>
              </a:tr>
              <a:tr h="241695">
                <a:tc>
                  <a:txBody>
                    <a:bodyPr/>
                    <a:lstStyle/>
                    <a:p>
                      <a:pPr algn="l" fontAlgn="b"/>
                      <a:r>
                        <a:rPr lang="en-US" sz="1400" b="0" i="0" u="none" strike="noStrike" dirty="0">
                          <a:solidFill>
                            <a:srgbClr val="333333"/>
                          </a:solidFill>
                          <a:effectLst/>
                          <a:latin typeface="Arial" panose="020B0604020202020204" pitchFamily="34" charset="0"/>
                        </a:rPr>
                        <a:t>Ethical obligations</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a:solidFill>
                            <a:srgbClr val="333333"/>
                          </a:solidFill>
                          <a:effectLst/>
                          <a:latin typeface="Arial" panose="020B0604020202020204" pitchFamily="34" charset="0"/>
                        </a:rPr>
                        <a:t>30.83%</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41</a:t>
                      </a:r>
                    </a:p>
                  </a:txBody>
                  <a:tcPr marL="9525" marR="9525" marT="9525" marB="0" anchor="b">
                    <a:lnL>
                      <a:noFill/>
                    </a:lnL>
                    <a:lnR>
                      <a:noFill/>
                    </a:lnR>
                    <a:lnT>
                      <a:noFill/>
                    </a:lnT>
                    <a:lnB>
                      <a:noFill/>
                    </a:lnB>
                  </a:tcPr>
                </a:tc>
                <a:extLst>
                  <a:ext uri="{0D108BD9-81ED-4DB2-BD59-A6C34878D82A}">
                    <a16:rowId xmlns:a16="http://schemas.microsoft.com/office/drawing/2014/main" val="1992157235"/>
                  </a:ext>
                </a:extLst>
              </a:tr>
              <a:tr h="274885">
                <a:tc>
                  <a:txBody>
                    <a:bodyPr/>
                    <a:lstStyle/>
                    <a:p>
                      <a:pPr algn="l" fontAlgn="b"/>
                      <a:r>
                        <a:rPr lang="en-US" sz="1400" b="0" i="0" u="none" strike="noStrike" dirty="0">
                          <a:solidFill>
                            <a:srgbClr val="333333"/>
                          </a:solidFill>
                          <a:effectLst/>
                          <a:latin typeface="Arial" panose="020B0604020202020204" pitchFamily="34" charset="0"/>
                        </a:rPr>
                        <a:t>Duty as a member of the legal profession</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dirty="0">
                          <a:solidFill>
                            <a:srgbClr val="333333"/>
                          </a:solidFill>
                          <a:effectLst/>
                          <a:highlight>
                            <a:srgbClr val="FFFF00"/>
                          </a:highlight>
                          <a:latin typeface="Arial" panose="020B0604020202020204" pitchFamily="34" charset="0"/>
                        </a:rPr>
                        <a:t>63.16%</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333333"/>
                          </a:solidFill>
                          <a:effectLst/>
                          <a:highlight>
                            <a:srgbClr val="FFFF00"/>
                          </a:highlight>
                          <a:latin typeface="Arial" panose="020B0604020202020204" pitchFamily="34" charset="0"/>
                        </a:rPr>
                        <a:t>84</a:t>
                      </a:r>
                    </a:p>
                  </a:txBody>
                  <a:tcPr marL="9525" marR="9525" marT="9525" marB="0" anchor="b">
                    <a:lnL>
                      <a:noFill/>
                    </a:lnL>
                    <a:lnR>
                      <a:noFill/>
                    </a:lnR>
                    <a:lnT>
                      <a:noFill/>
                    </a:lnT>
                    <a:lnB>
                      <a:noFill/>
                    </a:lnB>
                  </a:tcPr>
                </a:tc>
                <a:extLst>
                  <a:ext uri="{0D108BD9-81ED-4DB2-BD59-A6C34878D82A}">
                    <a16:rowId xmlns:a16="http://schemas.microsoft.com/office/drawing/2014/main" val="1584832645"/>
                  </a:ext>
                </a:extLst>
              </a:tr>
              <a:tr h="241695">
                <a:tc>
                  <a:txBody>
                    <a:bodyPr/>
                    <a:lstStyle/>
                    <a:p>
                      <a:pPr algn="l" fontAlgn="b"/>
                      <a:r>
                        <a:rPr lang="en-US" sz="1400" b="0" i="0" u="none" strike="noStrike" dirty="0">
                          <a:solidFill>
                            <a:srgbClr val="333333"/>
                          </a:solidFill>
                          <a:effectLst/>
                          <a:latin typeface="Arial" panose="020B0604020202020204" pitchFamily="34" charset="0"/>
                        </a:rPr>
                        <a:t>Employer encourages pro bono</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a:solidFill>
                            <a:srgbClr val="333333"/>
                          </a:solidFill>
                          <a:effectLst/>
                          <a:latin typeface="Arial" panose="020B0604020202020204" pitchFamily="34" charset="0"/>
                        </a:rPr>
                        <a:t>8.27%</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333333"/>
                          </a:solidFill>
                          <a:effectLst/>
                          <a:latin typeface="Arial" panose="020B0604020202020204" pitchFamily="34" charset="0"/>
                        </a:rPr>
                        <a:t>11</a:t>
                      </a:r>
                    </a:p>
                  </a:txBody>
                  <a:tcPr marL="9525" marR="9525" marT="9525" marB="0" anchor="b">
                    <a:lnL>
                      <a:noFill/>
                    </a:lnL>
                    <a:lnR>
                      <a:noFill/>
                    </a:lnR>
                    <a:lnT>
                      <a:noFill/>
                    </a:lnT>
                    <a:lnB>
                      <a:noFill/>
                    </a:lnB>
                  </a:tcPr>
                </a:tc>
                <a:extLst>
                  <a:ext uri="{0D108BD9-81ED-4DB2-BD59-A6C34878D82A}">
                    <a16:rowId xmlns:a16="http://schemas.microsoft.com/office/drawing/2014/main" val="957044964"/>
                  </a:ext>
                </a:extLst>
              </a:tr>
              <a:tr h="241695">
                <a:tc>
                  <a:txBody>
                    <a:bodyPr/>
                    <a:lstStyle/>
                    <a:p>
                      <a:pPr algn="l" fontAlgn="b"/>
                      <a:r>
                        <a:rPr lang="en-US" sz="1400" b="0" i="0" u="none" strike="noStrike" dirty="0">
                          <a:solidFill>
                            <a:srgbClr val="333333"/>
                          </a:solidFill>
                          <a:effectLst/>
                          <a:latin typeface="Arial" panose="020B0604020202020204" pitchFamily="34" charset="0"/>
                        </a:rPr>
                        <a:t>Opportunity to work directly with clients</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dirty="0">
                          <a:solidFill>
                            <a:srgbClr val="333333"/>
                          </a:solidFill>
                          <a:effectLst/>
                          <a:latin typeface="Arial" panose="020B0604020202020204" pitchFamily="34" charset="0"/>
                        </a:rPr>
                        <a:t>12.78%</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333333"/>
                          </a:solidFill>
                          <a:effectLst/>
                          <a:latin typeface="Arial" panose="020B0604020202020204" pitchFamily="34" charset="0"/>
                        </a:rPr>
                        <a:t>17</a:t>
                      </a:r>
                    </a:p>
                  </a:txBody>
                  <a:tcPr marL="9525" marR="9525" marT="9525" marB="0" anchor="b">
                    <a:lnL>
                      <a:noFill/>
                    </a:lnL>
                    <a:lnR>
                      <a:noFill/>
                    </a:lnR>
                    <a:lnT>
                      <a:noFill/>
                    </a:lnT>
                    <a:lnB>
                      <a:noFill/>
                    </a:lnB>
                  </a:tcPr>
                </a:tc>
                <a:extLst>
                  <a:ext uri="{0D108BD9-81ED-4DB2-BD59-A6C34878D82A}">
                    <a16:rowId xmlns:a16="http://schemas.microsoft.com/office/drawing/2014/main" val="3541045673"/>
                  </a:ext>
                </a:extLst>
              </a:tr>
              <a:tr h="439115">
                <a:tc>
                  <a:txBody>
                    <a:bodyPr/>
                    <a:lstStyle/>
                    <a:p>
                      <a:pPr algn="l" fontAlgn="b"/>
                      <a:r>
                        <a:rPr lang="en-US" sz="1400" b="0" i="0" u="none" strike="noStrike" dirty="0">
                          <a:solidFill>
                            <a:srgbClr val="333333"/>
                          </a:solidFill>
                          <a:effectLst/>
                          <a:latin typeface="Arial" panose="020B0604020202020204" pitchFamily="34" charset="0"/>
                        </a:rPr>
                        <a:t>Increased visibility or reputation before the judiciary or other stakeholders</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dirty="0">
                          <a:solidFill>
                            <a:srgbClr val="333333"/>
                          </a:solidFill>
                          <a:effectLst/>
                          <a:latin typeface="Arial" panose="020B0604020202020204" pitchFamily="34" charset="0"/>
                        </a:rPr>
                        <a:t>7.52%</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10</a:t>
                      </a:r>
                    </a:p>
                  </a:txBody>
                  <a:tcPr marL="9525" marR="9525" marT="9525" marB="0" anchor="b">
                    <a:lnL>
                      <a:noFill/>
                    </a:lnL>
                    <a:lnR>
                      <a:noFill/>
                    </a:lnR>
                    <a:lnT>
                      <a:noFill/>
                    </a:lnT>
                    <a:lnB>
                      <a:noFill/>
                    </a:lnB>
                  </a:tcPr>
                </a:tc>
                <a:extLst>
                  <a:ext uri="{0D108BD9-81ED-4DB2-BD59-A6C34878D82A}">
                    <a16:rowId xmlns:a16="http://schemas.microsoft.com/office/drawing/2014/main" val="866369253"/>
                  </a:ext>
                </a:extLst>
              </a:tr>
              <a:tr h="241695">
                <a:tc>
                  <a:txBody>
                    <a:bodyPr/>
                    <a:lstStyle/>
                    <a:p>
                      <a:pPr algn="l" fontAlgn="b"/>
                      <a:r>
                        <a:rPr lang="en-US" sz="1400" b="0" i="0" u="none" strike="noStrike" dirty="0">
                          <a:solidFill>
                            <a:srgbClr val="333333"/>
                          </a:solidFill>
                          <a:effectLst/>
                          <a:latin typeface="Arial" panose="020B0604020202020204" pitchFamily="34" charset="0"/>
                        </a:rPr>
                        <a:t>Court mandated</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a:solidFill>
                            <a:srgbClr val="333333"/>
                          </a:solidFill>
                          <a:effectLst/>
                          <a:latin typeface="Arial" panose="020B0604020202020204" pitchFamily="34" charset="0"/>
                        </a:rPr>
                        <a:t>0.75%</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1</a:t>
                      </a:r>
                    </a:p>
                  </a:txBody>
                  <a:tcPr marL="9525" marR="9525" marT="9525" marB="0" anchor="b">
                    <a:lnL>
                      <a:noFill/>
                    </a:lnL>
                    <a:lnR>
                      <a:noFill/>
                    </a:lnR>
                    <a:lnT>
                      <a:noFill/>
                    </a:lnT>
                    <a:lnB>
                      <a:noFill/>
                    </a:lnB>
                  </a:tcPr>
                </a:tc>
                <a:extLst>
                  <a:ext uri="{0D108BD9-81ED-4DB2-BD59-A6C34878D82A}">
                    <a16:rowId xmlns:a16="http://schemas.microsoft.com/office/drawing/2014/main" val="20915948"/>
                  </a:ext>
                </a:extLst>
              </a:tr>
              <a:tr h="241695">
                <a:tc>
                  <a:txBody>
                    <a:bodyPr/>
                    <a:lstStyle/>
                    <a:p>
                      <a:pPr algn="l" fontAlgn="b"/>
                      <a:r>
                        <a:rPr lang="en-US" sz="1400" b="0" i="0" u="none" strike="noStrike" dirty="0">
                          <a:solidFill>
                            <a:srgbClr val="333333"/>
                          </a:solidFill>
                          <a:effectLst/>
                          <a:latin typeface="Arial" panose="020B0604020202020204" pitchFamily="34" charset="0"/>
                        </a:rPr>
                        <a:t>To improve my skills as an attorney</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dirty="0">
                          <a:solidFill>
                            <a:srgbClr val="333333"/>
                          </a:solidFill>
                          <a:effectLst/>
                          <a:highlight>
                            <a:srgbClr val="FFFF00"/>
                          </a:highlight>
                          <a:latin typeface="Arial" panose="020B0604020202020204" pitchFamily="34" charset="0"/>
                        </a:rPr>
                        <a:t>20.30%</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333333"/>
                          </a:solidFill>
                          <a:effectLst/>
                          <a:highlight>
                            <a:srgbClr val="FFFF00"/>
                          </a:highlight>
                          <a:latin typeface="Arial" panose="020B0604020202020204" pitchFamily="34" charset="0"/>
                        </a:rPr>
                        <a:t>27</a:t>
                      </a:r>
                    </a:p>
                  </a:txBody>
                  <a:tcPr marL="9525" marR="9525" marT="9525" marB="0" anchor="b">
                    <a:lnL>
                      <a:noFill/>
                    </a:lnL>
                    <a:lnR>
                      <a:noFill/>
                    </a:lnR>
                    <a:lnT>
                      <a:noFill/>
                    </a:lnT>
                    <a:lnB>
                      <a:noFill/>
                    </a:lnB>
                  </a:tcPr>
                </a:tc>
                <a:extLst>
                  <a:ext uri="{0D108BD9-81ED-4DB2-BD59-A6C34878D82A}">
                    <a16:rowId xmlns:a16="http://schemas.microsoft.com/office/drawing/2014/main" val="3897536534"/>
                  </a:ext>
                </a:extLst>
              </a:tr>
              <a:tr h="241695">
                <a:tc>
                  <a:txBody>
                    <a:bodyPr/>
                    <a:lstStyle/>
                    <a:p>
                      <a:pPr algn="l" fontAlgn="b"/>
                      <a:r>
                        <a:rPr lang="en-US" sz="1400" b="0" i="0" u="none" strike="noStrike" dirty="0">
                          <a:solidFill>
                            <a:srgbClr val="333333"/>
                          </a:solidFill>
                          <a:effectLst/>
                          <a:latin typeface="Arial" panose="020B0604020202020204" pitchFamily="34" charset="0"/>
                        </a:rPr>
                        <a:t>Ability to earn reduced fees through judicare case</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dirty="0">
                          <a:solidFill>
                            <a:srgbClr val="333333"/>
                          </a:solidFill>
                          <a:effectLst/>
                          <a:latin typeface="Arial" panose="020B0604020202020204" pitchFamily="34" charset="0"/>
                        </a:rPr>
                        <a:t>4.51%</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6</a:t>
                      </a:r>
                    </a:p>
                  </a:txBody>
                  <a:tcPr marL="9525" marR="9525" marT="9525" marB="0" anchor="b">
                    <a:lnL>
                      <a:noFill/>
                    </a:lnL>
                    <a:lnR>
                      <a:noFill/>
                    </a:lnR>
                    <a:lnT>
                      <a:noFill/>
                    </a:lnT>
                    <a:lnB>
                      <a:noFill/>
                    </a:lnB>
                  </a:tcPr>
                </a:tc>
                <a:extLst>
                  <a:ext uri="{0D108BD9-81ED-4DB2-BD59-A6C34878D82A}">
                    <a16:rowId xmlns:a16="http://schemas.microsoft.com/office/drawing/2014/main" val="1826203978"/>
                  </a:ext>
                </a:extLst>
              </a:tr>
              <a:tr h="241695">
                <a:tc>
                  <a:txBody>
                    <a:bodyPr/>
                    <a:lstStyle/>
                    <a:p>
                      <a:pPr algn="l" fontAlgn="b"/>
                      <a:r>
                        <a:rPr lang="en-US" sz="1400" b="0" i="0" u="none" strike="noStrike" dirty="0">
                          <a:solidFill>
                            <a:srgbClr val="333333"/>
                          </a:solidFill>
                          <a:effectLst/>
                          <a:latin typeface="Arial" panose="020B0604020202020204" pitchFamily="34" charset="0"/>
                        </a:rPr>
                        <a:t>Asked by a judge to participate</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a:solidFill>
                            <a:srgbClr val="333333"/>
                          </a:solidFill>
                          <a:effectLst/>
                          <a:latin typeface="Arial" panose="020B0604020202020204" pitchFamily="34" charset="0"/>
                        </a:rPr>
                        <a:t>4.51%</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6</a:t>
                      </a:r>
                    </a:p>
                  </a:txBody>
                  <a:tcPr marL="9525" marR="9525" marT="9525" marB="0" anchor="b">
                    <a:lnL>
                      <a:noFill/>
                    </a:lnL>
                    <a:lnR>
                      <a:noFill/>
                    </a:lnR>
                    <a:lnT>
                      <a:noFill/>
                    </a:lnT>
                    <a:lnB>
                      <a:noFill/>
                    </a:lnB>
                  </a:tcPr>
                </a:tc>
                <a:extLst>
                  <a:ext uri="{0D108BD9-81ED-4DB2-BD59-A6C34878D82A}">
                    <a16:rowId xmlns:a16="http://schemas.microsoft.com/office/drawing/2014/main" val="2384721384"/>
                  </a:ext>
                </a:extLst>
              </a:tr>
              <a:tr h="241695">
                <a:tc>
                  <a:txBody>
                    <a:bodyPr/>
                    <a:lstStyle/>
                    <a:p>
                      <a:pPr algn="l" fontAlgn="b"/>
                      <a:r>
                        <a:rPr lang="en-US" sz="1400" b="0" i="0" u="none" strike="noStrike" dirty="0">
                          <a:solidFill>
                            <a:srgbClr val="333333"/>
                          </a:solidFill>
                          <a:effectLst/>
                          <a:latin typeface="Arial" panose="020B0604020202020204" pitchFamily="34" charset="0"/>
                        </a:rPr>
                        <a:t>Requirements of my firm</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dirty="0">
                          <a:solidFill>
                            <a:srgbClr val="333333"/>
                          </a:solidFill>
                          <a:effectLst/>
                          <a:latin typeface="Arial" panose="020B0604020202020204" pitchFamily="34" charset="0"/>
                        </a:rPr>
                        <a:t>2.26%</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3</a:t>
                      </a:r>
                    </a:p>
                  </a:txBody>
                  <a:tcPr marL="9525" marR="9525" marT="9525" marB="0" anchor="b">
                    <a:lnL>
                      <a:noFill/>
                    </a:lnL>
                    <a:lnR>
                      <a:noFill/>
                    </a:lnR>
                    <a:lnT>
                      <a:noFill/>
                    </a:lnT>
                    <a:lnB>
                      <a:noFill/>
                    </a:lnB>
                  </a:tcPr>
                </a:tc>
                <a:extLst>
                  <a:ext uri="{0D108BD9-81ED-4DB2-BD59-A6C34878D82A}">
                    <a16:rowId xmlns:a16="http://schemas.microsoft.com/office/drawing/2014/main" val="3175993417"/>
                  </a:ext>
                </a:extLst>
              </a:tr>
              <a:tr h="241695">
                <a:tc>
                  <a:txBody>
                    <a:bodyPr/>
                    <a:lstStyle/>
                    <a:p>
                      <a:pPr algn="l" fontAlgn="b"/>
                      <a:r>
                        <a:rPr lang="en-US" sz="1400" b="0" i="0" u="none" strike="noStrike">
                          <a:solidFill>
                            <a:srgbClr val="333333"/>
                          </a:solidFill>
                          <a:effectLst/>
                          <a:latin typeface="Arial" panose="020B0604020202020204" pitchFamily="34" charset="0"/>
                        </a:rPr>
                        <a:t>Provides a diverse set of legal experiences</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dirty="0">
                          <a:solidFill>
                            <a:srgbClr val="333333"/>
                          </a:solidFill>
                          <a:effectLst/>
                          <a:latin typeface="Arial" panose="020B0604020202020204" pitchFamily="34" charset="0"/>
                        </a:rPr>
                        <a:t>14.29%</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19</a:t>
                      </a:r>
                    </a:p>
                  </a:txBody>
                  <a:tcPr marL="9525" marR="9525" marT="9525" marB="0" anchor="b">
                    <a:lnL>
                      <a:noFill/>
                    </a:lnL>
                    <a:lnR>
                      <a:noFill/>
                    </a:lnR>
                    <a:lnT>
                      <a:noFill/>
                    </a:lnT>
                    <a:lnB>
                      <a:noFill/>
                    </a:lnB>
                  </a:tcPr>
                </a:tc>
                <a:extLst>
                  <a:ext uri="{0D108BD9-81ED-4DB2-BD59-A6C34878D82A}">
                    <a16:rowId xmlns:a16="http://schemas.microsoft.com/office/drawing/2014/main" val="1093724567"/>
                  </a:ext>
                </a:extLst>
              </a:tr>
              <a:tr h="241695">
                <a:tc>
                  <a:txBody>
                    <a:bodyPr/>
                    <a:lstStyle/>
                    <a:p>
                      <a:pPr algn="l" fontAlgn="b"/>
                      <a:r>
                        <a:rPr lang="en-US" sz="1400" b="0" i="0" u="none" strike="noStrike" dirty="0">
                          <a:solidFill>
                            <a:srgbClr val="333333"/>
                          </a:solidFill>
                          <a:effectLst/>
                          <a:latin typeface="Arial" panose="020B0604020202020204" pitchFamily="34" charset="0"/>
                        </a:rPr>
                        <a:t>Provides opportunities to go to court</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dirty="0">
                          <a:solidFill>
                            <a:srgbClr val="333333"/>
                          </a:solidFill>
                          <a:effectLst/>
                          <a:latin typeface="Arial" panose="020B0604020202020204" pitchFamily="34" charset="0"/>
                        </a:rPr>
                        <a:t>7.52%</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10</a:t>
                      </a:r>
                    </a:p>
                  </a:txBody>
                  <a:tcPr marL="9525" marR="9525" marT="9525" marB="0" anchor="b">
                    <a:lnL>
                      <a:noFill/>
                    </a:lnL>
                    <a:lnR>
                      <a:noFill/>
                    </a:lnR>
                    <a:lnT>
                      <a:noFill/>
                    </a:lnT>
                    <a:lnB>
                      <a:noFill/>
                    </a:lnB>
                  </a:tcPr>
                </a:tc>
                <a:extLst>
                  <a:ext uri="{0D108BD9-81ED-4DB2-BD59-A6C34878D82A}">
                    <a16:rowId xmlns:a16="http://schemas.microsoft.com/office/drawing/2014/main" val="3141710010"/>
                  </a:ext>
                </a:extLst>
              </a:tr>
              <a:tr h="240807">
                <a:tc>
                  <a:txBody>
                    <a:bodyPr/>
                    <a:lstStyle/>
                    <a:p>
                      <a:pPr algn="l" fontAlgn="b"/>
                      <a:r>
                        <a:rPr lang="en-US" sz="1400" b="0" i="0" u="none" strike="noStrike" dirty="0">
                          <a:solidFill>
                            <a:srgbClr val="333333"/>
                          </a:solidFill>
                          <a:effectLst/>
                          <a:latin typeface="Arial" panose="020B0604020202020204" pitchFamily="34" charset="0"/>
                        </a:rPr>
                        <a:t>Makes me feel good and connected to community</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dirty="0">
                          <a:solidFill>
                            <a:srgbClr val="333333"/>
                          </a:solidFill>
                          <a:effectLst/>
                          <a:highlight>
                            <a:srgbClr val="FFFF00"/>
                          </a:highlight>
                          <a:latin typeface="Arial" panose="020B0604020202020204" pitchFamily="34" charset="0"/>
                        </a:rPr>
                        <a:t>53.38%</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333333"/>
                          </a:solidFill>
                          <a:effectLst/>
                          <a:highlight>
                            <a:srgbClr val="FFFF00"/>
                          </a:highlight>
                          <a:latin typeface="Arial" panose="020B0604020202020204" pitchFamily="34" charset="0"/>
                        </a:rPr>
                        <a:t>71</a:t>
                      </a:r>
                    </a:p>
                  </a:txBody>
                  <a:tcPr marL="9525" marR="9525" marT="9525" marB="0" anchor="b">
                    <a:lnL>
                      <a:noFill/>
                    </a:lnL>
                    <a:lnR>
                      <a:noFill/>
                    </a:lnR>
                    <a:lnT>
                      <a:noFill/>
                    </a:lnT>
                    <a:lnB>
                      <a:noFill/>
                    </a:lnB>
                  </a:tcPr>
                </a:tc>
                <a:extLst>
                  <a:ext uri="{0D108BD9-81ED-4DB2-BD59-A6C34878D82A}">
                    <a16:rowId xmlns:a16="http://schemas.microsoft.com/office/drawing/2014/main" val="163599850"/>
                  </a:ext>
                </a:extLst>
              </a:tr>
              <a:tr h="241695">
                <a:tc>
                  <a:txBody>
                    <a:bodyPr/>
                    <a:lstStyle/>
                    <a:p>
                      <a:pPr algn="l" fontAlgn="b"/>
                      <a:r>
                        <a:rPr lang="en-US" sz="1400" b="0" i="0" u="none" strike="noStrike" dirty="0">
                          <a:solidFill>
                            <a:srgbClr val="333333"/>
                          </a:solidFill>
                          <a:effectLst/>
                          <a:latin typeface="Arial" panose="020B0604020202020204" pitchFamily="34" charset="0"/>
                        </a:rPr>
                        <a:t>To obtain CLE credit</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dirty="0">
                          <a:solidFill>
                            <a:srgbClr val="333333"/>
                          </a:solidFill>
                          <a:effectLst/>
                          <a:latin typeface="Arial" panose="020B0604020202020204" pitchFamily="34" charset="0"/>
                        </a:rPr>
                        <a:t>8.27%</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333333"/>
                          </a:solidFill>
                          <a:effectLst/>
                          <a:latin typeface="Arial" panose="020B0604020202020204" pitchFamily="34" charset="0"/>
                        </a:rPr>
                        <a:t>11</a:t>
                      </a:r>
                    </a:p>
                  </a:txBody>
                  <a:tcPr marL="9525" marR="9525" marT="9525" marB="0" anchor="b">
                    <a:lnL>
                      <a:noFill/>
                    </a:lnL>
                    <a:lnR>
                      <a:noFill/>
                    </a:lnR>
                    <a:lnT>
                      <a:noFill/>
                    </a:lnT>
                    <a:lnB>
                      <a:noFill/>
                    </a:lnB>
                  </a:tcPr>
                </a:tc>
                <a:extLst>
                  <a:ext uri="{0D108BD9-81ED-4DB2-BD59-A6C34878D82A}">
                    <a16:rowId xmlns:a16="http://schemas.microsoft.com/office/drawing/2014/main" val="3924725667"/>
                  </a:ext>
                </a:extLst>
              </a:tr>
              <a:tr h="241695">
                <a:tc>
                  <a:txBody>
                    <a:bodyPr/>
                    <a:lstStyle/>
                    <a:p>
                      <a:pPr algn="l" fontAlgn="b"/>
                      <a:r>
                        <a:rPr lang="en-US" sz="1400" b="0" i="0" u="none" strike="noStrike" dirty="0">
                          <a:solidFill>
                            <a:srgbClr val="333333"/>
                          </a:solidFill>
                          <a:effectLst/>
                          <a:latin typeface="Arial" panose="020B0604020202020204" pitchFamily="34" charset="0"/>
                        </a:rPr>
                        <a:t>Other (please specify)</a:t>
                      </a:r>
                    </a:p>
                  </a:txBody>
                  <a:tcPr marL="9525" marR="9525" marT="9525" marB="0" anchor="b">
                    <a:lnL>
                      <a:noFill/>
                    </a:lnL>
                    <a:lnR>
                      <a:noFill/>
                    </a:lnR>
                    <a:lnT>
                      <a:noFill/>
                    </a:lnT>
                    <a:lnB>
                      <a:noFill/>
                    </a:lnB>
                    <a:solidFill>
                      <a:srgbClr val="EAEAE8"/>
                    </a:solidFill>
                  </a:tcPr>
                </a:tc>
                <a:tc>
                  <a:txBody>
                    <a:bodyPr/>
                    <a:lstStyle/>
                    <a:p>
                      <a:pPr algn="l" fontAlgn="b"/>
                      <a:endParaRPr lang="en-US" sz="1400" b="0" i="0" u="none" strike="noStrike" dirty="0">
                        <a:solidFill>
                          <a:srgbClr val="333333"/>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333333"/>
                          </a:solidFill>
                          <a:effectLst/>
                          <a:latin typeface="Arial" panose="020B0604020202020204" pitchFamily="34" charset="0"/>
                        </a:rPr>
                        <a:t>4</a:t>
                      </a:r>
                    </a:p>
                  </a:txBody>
                  <a:tcPr marL="9525" marR="9525" marT="9525" marB="0" anchor="b">
                    <a:lnL>
                      <a:noFill/>
                    </a:lnL>
                    <a:lnR>
                      <a:noFill/>
                    </a:lnR>
                    <a:lnT>
                      <a:noFill/>
                    </a:lnT>
                    <a:lnB>
                      <a:noFill/>
                    </a:lnB>
                  </a:tcPr>
                </a:tc>
                <a:extLst>
                  <a:ext uri="{0D108BD9-81ED-4DB2-BD59-A6C34878D82A}">
                    <a16:rowId xmlns:a16="http://schemas.microsoft.com/office/drawing/2014/main" val="1975933015"/>
                  </a:ext>
                </a:extLst>
              </a:tr>
            </a:tbl>
          </a:graphicData>
        </a:graphic>
      </p:graphicFrame>
    </p:spTree>
    <p:extLst>
      <p:ext uri="{BB962C8B-B14F-4D97-AF65-F5344CB8AC3E}">
        <p14:creationId xmlns:p14="http://schemas.microsoft.com/office/powerpoint/2010/main" val="3688129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latin typeface="+mn-lt"/>
              </a:rPr>
              <a:t>Why is it a challenge to engage in pro bono?</a:t>
            </a:r>
          </a:p>
        </p:txBody>
      </p:sp>
      <p:sp>
        <p:nvSpPr>
          <p:cNvPr id="3" name="Content Placeholder 2"/>
          <p:cNvSpPr>
            <a:spLocks noGrp="1"/>
          </p:cNvSpPr>
          <p:nvPr>
            <p:ph idx="1"/>
          </p:nvPr>
        </p:nvSpPr>
        <p:spPr/>
        <p:txBody>
          <a:bodyPr>
            <a:normAutofit/>
          </a:bodyPr>
          <a:lstStyle/>
          <a:p>
            <a:pPr marL="0" indent="0">
              <a:buNone/>
            </a:pPr>
            <a:r>
              <a:rPr lang="en-US" sz="2400" dirty="0">
                <a:solidFill>
                  <a:schemeClr val="tx1"/>
                </a:solidFill>
              </a:rPr>
              <a:t>Results from the LAWV Pro Bono Survey of State Bar Members (Spring 2022):</a:t>
            </a:r>
          </a:p>
        </p:txBody>
      </p:sp>
      <p:graphicFrame>
        <p:nvGraphicFramePr>
          <p:cNvPr id="5" name="Table 4">
            <a:extLst>
              <a:ext uri="{FF2B5EF4-FFF2-40B4-BE49-F238E27FC236}">
                <a16:creationId xmlns:a16="http://schemas.microsoft.com/office/drawing/2014/main" id="{5B766EF7-F469-0572-D1BB-4CA6708288AC}"/>
              </a:ext>
            </a:extLst>
          </p:cNvPr>
          <p:cNvGraphicFramePr>
            <a:graphicFrameLocks noGrp="1"/>
          </p:cNvGraphicFramePr>
          <p:nvPr>
            <p:extLst>
              <p:ext uri="{D42A27DB-BD31-4B8C-83A1-F6EECF244321}">
                <p14:modId xmlns:p14="http://schemas.microsoft.com/office/powerpoint/2010/main" val="3923747460"/>
              </p:ext>
            </p:extLst>
          </p:nvPr>
        </p:nvGraphicFramePr>
        <p:xfrm>
          <a:off x="381000" y="2256472"/>
          <a:ext cx="8305800" cy="4026390"/>
        </p:xfrm>
        <a:graphic>
          <a:graphicData uri="http://schemas.openxmlformats.org/drawingml/2006/table">
            <a:tbl>
              <a:tblPr/>
              <a:tblGrid>
                <a:gridCol w="5932714">
                  <a:extLst>
                    <a:ext uri="{9D8B030D-6E8A-4147-A177-3AD203B41FA5}">
                      <a16:colId xmlns:a16="http://schemas.microsoft.com/office/drawing/2014/main" val="4095248196"/>
                    </a:ext>
                  </a:extLst>
                </a:gridCol>
                <a:gridCol w="1186543">
                  <a:extLst>
                    <a:ext uri="{9D8B030D-6E8A-4147-A177-3AD203B41FA5}">
                      <a16:colId xmlns:a16="http://schemas.microsoft.com/office/drawing/2014/main" val="570036135"/>
                    </a:ext>
                  </a:extLst>
                </a:gridCol>
                <a:gridCol w="1186543">
                  <a:extLst>
                    <a:ext uri="{9D8B030D-6E8A-4147-A177-3AD203B41FA5}">
                      <a16:colId xmlns:a16="http://schemas.microsoft.com/office/drawing/2014/main" val="937047746"/>
                    </a:ext>
                  </a:extLst>
                </a:gridCol>
              </a:tblGrid>
              <a:tr h="239343">
                <a:tc>
                  <a:txBody>
                    <a:bodyPr/>
                    <a:lstStyle/>
                    <a:p>
                      <a:pPr algn="ctr" fontAlgn="b"/>
                      <a:r>
                        <a:rPr lang="en-US" sz="1400" b="0" i="0" u="none" strike="noStrike">
                          <a:solidFill>
                            <a:srgbClr val="333333"/>
                          </a:solidFill>
                          <a:effectLst/>
                          <a:latin typeface="Arial" panose="020B0604020202020204" pitchFamily="34" charset="0"/>
                        </a:rPr>
                        <a:t>Answer Choices</a:t>
                      </a:r>
                    </a:p>
                  </a:txBody>
                  <a:tcPr marL="9525" marR="9525" marT="9525" marB="0" anchor="b">
                    <a:lnL>
                      <a:noFill/>
                    </a:lnL>
                    <a:lnR>
                      <a:noFill/>
                    </a:lnR>
                    <a:lnT>
                      <a:noFill/>
                    </a:lnT>
                    <a:lnB>
                      <a:noFill/>
                    </a:lnB>
                    <a:solidFill>
                      <a:srgbClr val="EAEAE8"/>
                    </a:solidFill>
                  </a:tcPr>
                </a:tc>
                <a:tc gridSpan="2">
                  <a:txBody>
                    <a:bodyPr/>
                    <a:lstStyle/>
                    <a:p>
                      <a:pPr algn="ctr" fontAlgn="b"/>
                      <a:r>
                        <a:rPr lang="en-US" sz="1400" b="0" i="0" u="none" strike="noStrike">
                          <a:solidFill>
                            <a:srgbClr val="333333"/>
                          </a:solidFill>
                          <a:effectLst/>
                          <a:latin typeface="Arial" panose="020B0604020202020204" pitchFamily="34" charset="0"/>
                        </a:rPr>
                        <a:t>Responses</a:t>
                      </a:r>
                    </a:p>
                  </a:txBody>
                  <a:tcPr marL="9525" marR="9525" marT="9525" marB="0" anchor="b">
                    <a:lnL>
                      <a:noFill/>
                    </a:lnL>
                    <a:lnR>
                      <a:noFill/>
                    </a:lnR>
                    <a:lnT>
                      <a:noFill/>
                    </a:lnT>
                    <a:lnB>
                      <a:noFill/>
                    </a:lnB>
                    <a:solidFill>
                      <a:srgbClr val="EAEAE8"/>
                    </a:solidFill>
                  </a:tcPr>
                </a:tc>
                <a:tc hMerge="1">
                  <a:txBody>
                    <a:bodyPr/>
                    <a:lstStyle/>
                    <a:p>
                      <a:endParaRPr lang="en-US"/>
                    </a:p>
                  </a:txBody>
                  <a:tcPr/>
                </a:tc>
                <a:extLst>
                  <a:ext uri="{0D108BD9-81ED-4DB2-BD59-A6C34878D82A}">
                    <a16:rowId xmlns:a16="http://schemas.microsoft.com/office/drawing/2014/main" val="2179932527"/>
                  </a:ext>
                </a:extLst>
              </a:tr>
              <a:tr h="239343">
                <a:tc>
                  <a:txBody>
                    <a:bodyPr/>
                    <a:lstStyle/>
                    <a:p>
                      <a:pPr algn="l" fontAlgn="b"/>
                      <a:r>
                        <a:rPr lang="en-US" sz="1400" b="0" i="0" u="none" strike="noStrike">
                          <a:solidFill>
                            <a:srgbClr val="333333"/>
                          </a:solidFill>
                          <a:effectLst/>
                          <a:latin typeface="Arial" panose="020B0604020202020204" pitchFamily="34" charset="0"/>
                        </a:rPr>
                        <a:t>Lack of time</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dirty="0">
                          <a:solidFill>
                            <a:srgbClr val="333333"/>
                          </a:solidFill>
                          <a:effectLst/>
                          <a:highlight>
                            <a:srgbClr val="FFFF00"/>
                          </a:highlight>
                          <a:latin typeface="Arial" panose="020B0604020202020204" pitchFamily="34" charset="0"/>
                        </a:rPr>
                        <a:t>68.42%</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333333"/>
                          </a:solidFill>
                          <a:effectLst/>
                          <a:highlight>
                            <a:srgbClr val="FFFF00"/>
                          </a:highlight>
                          <a:latin typeface="Arial" panose="020B0604020202020204" pitchFamily="34" charset="0"/>
                        </a:rPr>
                        <a:t>91</a:t>
                      </a:r>
                    </a:p>
                  </a:txBody>
                  <a:tcPr marL="9525" marR="9525" marT="9525" marB="0" anchor="b">
                    <a:lnL>
                      <a:noFill/>
                    </a:lnL>
                    <a:lnR>
                      <a:noFill/>
                    </a:lnR>
                    <a:lnT>
                      <a:noFill/>
                    </a:lnT>
                    <a:lnB>
                      <a:noFill/>
                    </a:lnB>
                  </a:tcPr>
                </a:tc>
                <a:extLst>
                  <a:ext uri="{0D108BD9-81ED-4DB2-BD59-A6C34878D82A}">
                    <a16:rowId xmlns:a16="http://schemas.microsoft.com/office/drawing/2014/main" val="4072507436"/>
                  </a:ext>
                </a:extLst>
              </a:tr>
              <a:tr h="433211">
                <a:tc>
                  <a:txBody>
                    <a:bodyPr/>
                    <a:lstStyle/>
                    <a:p>
                      <a:pPr algn="l" fontAlgn="b"/>
                      <a:r>
                        <a:rPr lang="en-US" sz="1400" b="0" i="0" u="none" strike="noStrike">
                          <a:solidFill>
                            <a:srgbClr val="333333"/>
                          </a:solidFill>
                          <a:effectLst/>
                          <a:latin typeface="Arial" panose="020B0604020202020204" pitchFamily="34" charset="0"/>
                        </a:rPr>
                        <a:t>Not familiar or comfortable with the substantive areas of law for cases handled by LAWV</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dirty="0">
                          <a:solidFill>
                            <a:srgbClr val="333333"/>
                          </a:solidFill>
                          <a:effectLst/>
                          <a:highlight>
                            <a:srgbClr val="FFFF00"/>
                          </a:highlight>
                          <a:latin typeface="Arial" panose="020B0604020202020204" pitchFamily="34" charset="0"/>
                        </a:rPr>
                        <a:t>27.82%</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333333"/>
                          </a:solidFill>
                          <a:effectLst/>
                          <a:highlight>
                            <a:srgbClr val="FFFF00"/>
                          </a:highlight>
                          <a:latin typeface="Arial" panose="020B0604020202020204" pitchFamily="34" charset="0"/>
                        </a:rPr>
                        <a:t>37</a:t>
                      </a:r>
                    </a:p>
                  </a:txBody>
                  <a:tcPr marL="9525" marR="9525" marT="9525" marB="0" anchor="b">
                    <a:lnL>
                      <a:noFill/>
                    </a:lnL>
                    <a:lnR>
                      <a:noFill/>
                    </a:lnR>
                    <a:lnT>
                      <a:noFill/>
                    </a:lnT>
                    <a:lnB>
                      <a:noFill/>
                    </a:lnB>
                  </a:tcPr>
                </a:tc>
                <a:extLst>
                  <a:ext uri="{0D108BD9-81ED-4DB2-BD59-A6C34878D82A}">
                    <a16:rowId xmlns:a16="http://schemas.microsoft.com/office/drawing/2014/main" val="4046730606"/>
                  </a:ext>
                </a:extLst>
              </a:tr>
              <a:tr h="239343">
                <a:tc>
                  <a:txBody>
                    <a:bodyPr/>
                    <a:lstStyle/>
                    <a:p>
                      <a:pPr algn="l" fontAlgn="b"/>
                      <a:r>
                        <a:rPr lang="en-US" sz="1400" b="0" i="0" u="none" strike="noStrike">
                          <a:solidFill>
                            <a:srgbClr val="333333"/>
                          </a:solidFill>
                          <a:effectLst/>
                          <a:latin typeface="Arial" panose="020B0604020202020204" pitchFamily="34" charset="0"/>
                        </a:rPr>
                        <a:t>Lack of support or resources</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a:solidFill>
                            <a:srgbClr val="333333"/>
                          </a:solidFill>
                          <a:effectLst/>
                          <a:latin typeface="Arial" panose="020B0604020202020204" pitchFamily="34" charset="0"/>
                        </a:rPr>
                        <a:t>15.04%</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20</a:t>
                      </a:r>
                    </a:p>
                  </a:txBody>
                  <a:tcPr marL="9525" marR="9525" marT="9525" marB="0" anchor="b">
                    <a:lnL>
                      <a:noFill/>
                    </a:lnL>
                    <a:lnR>
                      <a:noFill/>
                    </a:lnR>
                    <a:lnT>
                      <a:noFill/>
                    </a:lnT>
                    <a:lnB>
                      <a:noFill/>
                    </a:lnB>
                  </a:tcPr>
                </a:tc>
                <a:extLst>
                  <a:ext uri="{0D108BD9-81ED-4DB2-BD59-A6C34878D82A}">
                    <a16:rowId xmlns:a16="http://schemas.microsoft.com/office/drawing/2014/main" val="931164913"/>
                  </a:ext>
                </a:extLst>
              </a:tr>
              <a:tr h="239343">
                <a:tc>
                  <a:txBody>
                    <a:bodyPr/>
                    <a:lstStyle/>
                    <a:p>
                      <a:pPr algn="l" fontAlgn="b"/>
                      <a:r>
                        <a:rPr lang="en-US" sz="1400" b="0" i="0" u="none" strike="noStrike">
                          <a:solidFill>
                            <a:srgbClr val="333333"/>
                          </a:solidFill>
                          <a:effectLst/>
                          <a:latin typeface="Arial" panose="020B0604020202020204" pitchFamily="34" charset="0"/>
                        </a:rPr>
                        <a:t>Concerns about malpractice insurance</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a:solidFill>
                            <a:srgbClr val="333333"/>
                          </a:solidFill>
                          <a:effectLst/>
                          <a:latin typeface="Arial" panose="020B0604020202020204" pitchFamily="34" charset="0"/>
                        </a:rPr>
                        <a:t>15.04%</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20</a:t>
                      </a:r>
                    </a:p>
                  </a:txBody>
                  <a:tcPr marL="9525" marR="9525" marT="9525" marB="0" anchor="b">
                    <a:lnL>
                      <a:noFill/>
                    </a:lnL>
                    <a:lnR>
                      <a:noFill/>
                    </a:lnR>
                    <a:lnT>
                      <a:noFill/>
                    </a:lnT>
                    <a:lnB>
                      <a:noFill/>
                    </a:lnB>
                  </a:tcPr>
                </a:tc>
                <a:extLst>
                  <a:ext uri="{0D108BD9-81ED-4DB2-BD59-A6C34878D82A}">
                    <a16:rowId xmlns:a16="http://schemas.microsoft.com/office/drawing/2014/main" val="2315531037"/>
                  </a:ext>
                </a:extLst>
              </a:tr>
              <a:tr h="239343">
                <a:tc>
                  <a:txBody>
                    <a:bodyPr/>
                    <a:lstStyle/>
                    <a:p>
                      <a:pPr algn="l" fontAlgn="b"/>
                      <a:r>
                        <a:rPr lang="en-US" sz="1400" b="0" i="0" u="none" strike="noStrike">
                          <a:solidFill>
                            <a:srgbClr val="333333"/>
                          </a:solidFill>
                          <a:effectLst/>
                          <a:latin typeface="Arial" panose="020B0604020202020204" pitchFamily="34" charset="0"/>
                        </a:rPr>
                        <a:t>Billable hour requirements</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a:solidFill>
                            <a:srgbClr val="333333"/>
                          </a:solidFill>
                          <a:effectLst/>
                          <a:latin typeface="Arial" panose="020B0604020202020204" pitchFamily="34" charset="0"/>
                        </a:rPr>
                        <a:t>11.28%</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15</a:t>
                      </a:r>
                    </a:p>
                  </a:txBody>
                  <a:tcPr marL="9525" marR="9525" marT="9525" marB="0" anchor="b">
                    <a:lnL>
                      <a:noFill/>
                    </a:lnL>
                    <a:lnR>
                      <a:noFill/>
                    </a:lnR>
                    <a:lnT>
                      <a:noFill/>
                    </a:lnT>
                    <a:lnB>
                      <a:noFill/>
                    </a:lnB>
                  </a:tcPr>
                </a:tc>
                <a:extLst>
                  <a:ext uri="{0D108BD9-81ED-4DB2-BD59-A6C34878D82A}">
                    <a16:rowId xmlns:a16="http://schemas.microsoft.com/office/drawing/2014/main" val="703374594"/>
                  </a:ext>
                </a:extLst>
              </a:tr>
              <a:tr h="239343">
                <a:tc>
                  <a:txBody>
                    <a:bodyPr/>
                    <a:lstStyle/>
                    <a:p>
                      <a:pPr algn="l" fontAlgn="b"/>
                      <a:r>
                        <a:rPr lang="en-US" sz="1400" b="0" i="0" u="none" strike="noStrike">
                          <a:solidFill>
                            <a:srgbClr val="333333"/>
                          </a:solidFill>
                          <a:effectLst/>
                          <a:latin typeface="Arial" panose="020B0604020202020204" pitchFamily="34" charset="0"/>
                        </a:rPr>
                        <a:t>Challenging client interactions</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a:solidFill>
                            <a:srgbClr val="333333"/>
                          </a:solidFill>
                          <a:effectLst/>
                          <a:latin typeface="Arial" panose="020B0604020202020204" pitchFamily="34" charset="0"/>
                        </a:rPr>
                        <a:t>9.77%</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13</a:t>
                      </a:r>
                    </a:p>
                  </a:txBody>
                  <a:tcPr marL="9525" marR="9525" marT="9525" marB="0" anchor="b">
                    <a:lnL>
                      <a:noFill/>
                    </a:lnL>
                    <a:lnR>
                      <a:noFill/>
                    </a:lnR>
                    <a:lnT>
                      <a:noFill/>
                    </a:lnT>
                    <a:lnB>
                      <a:noFill/>
                    </a:lnB>
                  </a:tcPr>
                </a:tc>
                <a:extLst>
                  <a:ext uri="{0D108BD9-81ED-4DB2-BD59-A6C34878D82A}">
                    <a16:rowId xmlns:a16="http://schemas.microsoft.com/office/drawing/2014/main" val="1582408638"/>
                  </a:ext>
                </a:extLst>
              </a:tr>
              <a:tr h="239343">
                <a:tc>
                  <a:txBody>
                    <a:bodyPr/>
                    <a:lstStyle/>
                    <a:p>
                      <a:pPr algn="l" fontAlgn="b"/>
                      <a:r>
                        <a:rPr lang="en-US" sz="1400" b="0" i="0" u="none" strike="noStrike">
                          <a:solidFill>
                            <a:srgbClr val="333333"/>
                          </a:solidFill>
                          <a:effectLst/>
                          <a:latin typeface="Arial" panose="020B0604020202020204" pitchFamily="34" charset="0"/>
                        </a:rPr>
                        <a:t>Conflicts of interest</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a:solidFill>
                            <a:srgbClr val="333333"/>
                          </a:solidFill>
                          <a:effectLst/>
                          <a:latin typeface="Arial" panose="020B0604020202020204" pitchFamily="34" charset="0"/>
                        </a:rPr>
                        <a:t>9.77%</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13</a:t>
                      </a:r>
                    </a:p>
                  </a:txBody>
                  <a:tcPr marL="9525" marR="9525" marT="9525" marB="0" anchor="b">
                    <a:lnL>
                      <a:noFill/>
                    </a:lnL>
                    <a:lnR>
                      <a:noFill/>
                    </a:lnR>
                    <a:lnT>
                      <a:noFill/>
                    </a:lnT>
                    <a:lnB>
                      <a:noFill/>
                    </a:lnB>
                  </a:tcPr>
                </a:tc>
                <a:extLst>
                  <a:ext uri="{0D108BD9-81ED-4DB2-BD59-A6C34878D82A}">
                    <a16:rowId xmlns:a16="http://schemas.microsoft.com/office/drawing/2014/main" val="427780585"/>
                  </a:ext>
                </a:extLst>
              </a:tr>
              <a:tr h="239343">
                <a:tc>
                  <a:txBody>
                    <a:bodyPr/>
                    <a:lstStyle/>
                    <a:p>
                      <a:pPr algn="l" fontAlgn="b"/>
                      <a:r>
                        <a:rPr lang="en-US" sz="1400" b="0" i="0" u="none" strike="noStrike">
                          <a:solidFill>
                            <a:srgbClr val="333333"/>
                          </a:solidFill>
                          <a:effectLst/>
                          <a:latin typeface="Arial" panose="020B0604020202020204" pitchFamily="34" charset="0"/>
                        </a:rPr>
                        <a:t>Prohibited by employer/statute</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a:solidFill>
                            <a:srgbClr val="333333"/>
                          </a:solidFill>
                          <a:effectLst/>
                          <a:latin typeface="Arial" panose="020B0604020202020204" pitchFamily="34" charset="0"/>
                        </a:rPr>
                        <a:t>9.77%</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13</a:t>
                      </a:r>
                    </a:p>
                  </a:txBody>
                  <a:tcPr marL="9525" marR="9525" marT="9525" marB="0" anchor="b">
                    <a:lnL>
                      <a:noFill/>
                    </a:lnL>
                    <a:lnR>
                      <a:noFill/>
                    </a:lnR>
                    <a:lnT>
                      <a:noFill/>
                    </a:lnT>
                    <a:lnB>
                      <a:noFill/>
                    </a:lnB>
                  </a:tcPr>
                </a:tc>
                <a:extLst>
                  <a:ext uri="{0D108BD9-81ED-4DB2-BD59-A6C34878D82A}">
                    <a16:rowId xmlns:a16="http://schemas.microsoft.com/office/drawing/2014/main" val="1288572359"/>
                  </a:ext>
                </a:extLst>
              </a:tr>
              <a:tr h="239343">
                <a:tc>
                  <a:txBody>
                    <a:bodyPr/>
                    <a:lstStyle/>
                    <a:p>
                      <a:pPr algn="l" fontAlgn="b"/>
                      <a:r>
                        <a:rPr lang="en-US" sz="1400" b="0" i="0" u="none" strike="noStrike">
                          <a:solidFill>
                            <a:srgbClr val="333333"/>
                          </a:solidFill>
                          <a:effectLst/>
                          <a:latin typeface="Arial" panose="020B0604020202020204" pitchFamily="34" charset="0"/>
                        </a:rPr>
                        <a:t>Inability to identify pro bono opportunities</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a:solidFill>
                            <a:srgbClr val="333333"/>
                          </a:solidFill>
                          <a:effectLst/>
                          <a:latin typeface="Arial" panose="020B0604020202020204" pitchFamily="34" charset="0"/>
                        </a:rPr>
                        <a:t>6.02%</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8</a:t>
                      </a:r>
                    </a:p>
                  </a:txBody>
                  <a:tcPr marL="9525" marR="9525" marT="9525" marB="0" anchor="b">
                    <a:lnL>
                      <a:noFill/>
                    </a:lnL>
                    <a:lnR>
                      <a:noFill/>
                    </a:lnR>
                    <a:lnT>
                      <a:noFill/>
                    </a:lnT>
                    <a:lnB>
                      <a:noFill/>
                    </a:lnB>
                  </a:tcPr>
                </a:tc>
                <a:extLst>
                  <a:ext uri="{0D108BD9-81ED-4DB2-BD59-A6C34878D82A}">
                    <a16:rowId xmlns:a16="http://schemas.microsoft.com/office/drawing/2014/main" val="694344305"/>
                  </a:ext>
                </a:extLst>
              </a:tr>
              <a:tr h="239343">
                <a:tc>
                  <a:txBody>
                    <a:bodyPr/>
                    <a:lstStyle/>
                    <a:p>
                      <a:pPr algn="l" fontAlgn="b"/>
                      <a:r>
                        <a:rPr lang="en-US" sz="1400" b="0" i="0" u="none" strike="noStrike">
                          <a:solidFill>
                            <a:srgbClr val="333333"/>
                          </a:solidFill>
                          <a:effectLst/>
                          <a:latin typeface="Arial" panose="020B0604020202020204" pitchFamily="34" charset="0"/>
                        </a:rPr>
                        <a:t>Difficulty screening potential pro bono opportunities</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a:solidFill>
                            <a:srgbClr val="333333"/>
                          </a:solidFill>
                          <a:effectLst/>
                          <a:latin typeface="Arial" panose="020B0604020202020204" pitchFamily="34" charset="0"/>
                        </a:rPr>
                        <a:t>5.26%</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7</a:t>
                      </a:r>
                    </a:p>
                  </a:txBody>
                  <a:tcPr marL="9525" marR="9525" marT="9525" marB="0" anchor="b">
                    <a:lnL>
                      <a:noFill/>
                    </a:lnL>
                    <a:lnR>
                      <a:noFill/>
                    </a:lnR>
                    <a:lnT>
                      <a:noFill/>
                    </a:lnT>
                    <a:lnB>
                      <a:noFill/>
                    </a:lnB>
                  </a:tcPr>
                </a:tc>
                <a:extLst>
                  <a:ext uri="{0D108BD9-81ED-4DB2-BD59-A6C34878D82A}">
                    <a16:rowId xmlns:a16="http://schemas.microsoft.com/office/drawing/2014/main" val="4088888511"/>
                  </a:ext>
                </a:extLst>
              </a:tr>
              <a:tr h="239343">
                <a:tc>
                  <a:txBody>
                    <a:bodyPr/>
                    <a:lstStyle/>
                    <a:p>
                      <a:pPr algn="l" fontAlgn="b"/>
                      <a:r>
                        <a:rPr lang="en-US" sz="1400" b="0" i="0" u="none" strike="noStrike">
                          <a:solidFill>
                            <a:srgbClr val="333333"/>
                          </a:solidFill>
                          <a:effectLst/>
                          <a:latin typeface="Arial" panose="020B0604020202020204" pitchFamily="34" charset="0"/>
                        </a:rPr>
                        <a:t>Too burdensome</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a:solidFill>
                            <a:srgbClr val="333333"/>
                          </a:solidFill>
                          <a:effectLst/>
                          <a:latin typeface="Arial" panose="020B0604020202020204" pitchFamily="34" charset="0"/>
                        </a:rPr>
                        <a:t>6.02%</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8</a:t>
                      </a:r>
                    </a:p>
                  </a:txBody>
                  <a:tcPr marL="9525" marR="9525" marT="9525" marB="0" anchor="b">
                    <a:lnL>
                      <a:noFill/>
                    </a:lnL>
                    <a:lnR>
                      <a:noFill/>
                    </a:lnR>
                    <a:lnT>
                      <a:noFill/>
                    </a:lnT>
                    <a:lnB>
                      <a:noFill/>
                    </a:lnB>
                  </a:tcPr>
                </a:tc>
                <a:extLst>
                  <a:ext uri="{0D108BD9-81ED-4DB2-BD59-A6C34878D82A}">
                    <a16:rowId xmlns:a16="http://schemas.microsoft.com/office/drawing/2014/main" val="1362918110"/>
                  </a:ext>
                </a:extLst>
              </a:tr>
              <a:tr h="239343">
                <a:tc>
                  <a:txBody>
                    <a:bodyPr/>
                    <a:lstStyle/>
                    <a:p>
                      <a:pPr algn="l" fontAlgn="b"/>
                      <a:r>
                        <a:rPr lang="en-US" sz="1400" b="0" i="0" u="none" strike="noStrike">
                          <a:solidFill>
                            <a:srgbClr val="333333"/>
                          </a:solidFill>
                          <a:effectLst/>
                          <a:latin typeface="Arial" panose="020B0604020202020204" pitchFamily="34" charset="0"/>
                        </a:rPr>
                        <a:t>Lack of support from employer</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a:solidFill>
                            <a:srgbClr val="333333"/>
                          </a:solidFill>
                          <a:effectLst/>
                          <a:latin typeface="Arial" panose="020B0604020202020204" pitchFamily="34" charset="0"/>
                        </a:rPr>
                        <a:t>3.01%</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4</a:t>
                      </a:r>
                    </a:p>
                  </a:txBody>
                  <a:tcPr marL="9525" marR="9525" marT="9525" marB="0" anchor="b">
                    <a:lnL>
                      <a:noFill/>
                    </a:lnL>
                    <a:lnR>
                      <a:noFill/>
                    </a:lnR>
                    <a:lnT>
                      <a:noFill/>
                    </a:lnT>
                    <a:lnB>
                      <a:noFill/>
                    </a:lnB>
                  </a:tcPr>
                </a:tc>
                <a:extLst>
                  <a:ext uri="{0D108BD9-81ED-4DB2-BD59-A6C34878D82A}">
                    <a16:rowId xmlns:a16="http://schemas.microsoft.com/office/drawing/2014/main" val="703965512"/>
                  </a:ext>
                </a:extLst>
              </a:tr>
              <a:tr h="239343">
                <a:tc>
                  <a:txBody>
                    <a:bodyPr/>
                    <a:lstStyle/>
                    <a:p>
                      <a:pPr algn="l" fontAlgn="b"/>
                      <a:r>
                        <a:rPr lang="en-US" sz="1400" b="0" i="0" u="none" strike="noStrike">
                          <a:solidFill>
                            <a:srgbClr val="333333"/>
                          </a:solidFill>
                          <a:effectLst/>
                          <a:latin typeface="Arial" panose="020B0604020202020204" pitchFamily="34" charset="0"/>
                        </a:rPr>
                        <a:t>Perform other non-legal volunteer work</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a:solidFill>
                            <a:srgbClr val="333333"/>
                          </a:solidFill>
                          <a:effectLst/>
                          <a:latin typeface="Arial" panose="020B0604020202020204" pitchFamily="34" charset="0"/>
                        </a:rPr>
                        <a:t>18.05%</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24</a:t>
                      </a:r>
                    </a:p>
                  </a:txBody>
                  <a:tcPr marL="9525" marR="9525" marT="9525" marB="0" anchor="b">
                    <a:lnL>
                      <a:noFill/>
                    </a:lnL>
                    <a:lnR>
                      <a:noFill/>
                    </a:lnR>
                    <a:lnT>
                      <a:noFill/>
                    </a:lnT>
                    <a:lnB>
                      <a:noFill/>
                    </a:lnB>
                  </a:tcPr>
                </a:tc>
                <a:extLst>
                  <a:ext uri="{0D108BD9-81ED-4DB2-BD59-A6C34878D82A}">
                    <a16:rowId xmlns:a16="http://schemas.microsoft.com/office/drawing/2014/main" val="659259106"/>
                  </a:ext>
                </a:extLst>
              </a:tr>
              <a:tr h="239343">
                <a:tc>
                  <a:txBody>
                    <a:bodyPr/>
                    <a:lstStyle/>
                    <a:p>
                      <a:pPr algn="l" fontAlgn="b"/>
                      <a:r>
                        <a:rPr lang="en-US" sz="1400" b="0" i="0" u="none" strike="noStrike">
                          <a:solidFill>
                            <a:srgbClr val="333333"/>
                          </a:solidFill>
                          <a:effectLst/>
                          <a:latin typeface="Arial" panose="020B0604020202020204" pitchFamily="34" charset="0"/>
                        </a:rPr>
                        <a:t>Travel requirements</a:t>
                      </a:r>
                    </a:p>
                  </a:txBody>
                  <a:tcPr marL="9525" marR="9525" marT="9525" marB="0" anchor="b">
                    <a:lnL>
                      <a:noFill/>
                    </a:lnL>
                    <a:lnR>
                      <a:noFill/>
                    </a:lnR>
                    <a:lnT>
                      <a:noFill/>
                    </a:lnT>
                    <a:lnB>
                      <a:noFill/>
                    </a:lnB>
                    <a:solidFill>
                      <a:srgbClr val="EAEAE8"/>
                    </a:solidFill>
                  </a:tcPr>
                </a:tc>
                <a:tc>
                  <a:txBody>
                    <a:bodyPr/>
                    <a:lstStyle/>
                    <a:p>
                      <a:pPr algn="r" fontAlgn="b"/>
                      <a:r>
                        <a:rPr lang="en-US" sz="1400" b="0" i="0" u="none" strike="noStrike">
                          <a:solidFill>
                            <a:srgbClr val="333333"/>
                          </a:solidFill>
                          <a:effectLst/>
                          <a:latin typeface="Arial" panose="020B0604020202020204" pitchFamily="34" charset="0"/>
                        </a:rPr>
                        <a:t>4.51%</a:t>
                      </a:r>
                    </a:p>
                  </a:txBody>
                  <a:tcPr marL="9525" marR="9525" marT="9525" marB="0" anchor="b">
                    <a:lnL>
                      <a:noFill/>
                    </a:lnL>
                    <a:lnR>
                      <a:noFill/>
                    </a:lnR>
                    <a:lnT>
                      <a:noFill/>
                    </a:lnT>
                    <a:lnB>
                      <a:noFill/>
                    </a:lnB>
                  </a:tcPr>
                </a:tc>
                <a:tc>
                  <a:txBody>
                    <a:bodyPr/>
                    <a:lstStyle/>
                    <a:p>
                      <a:pPr algn="r" fontAlgn="b"/>
                      <a:r>
                        <a:rPr lang="en-US" sz="1400" b="0" i="0" u="none" strike="noStrike">
                          <a:solidFill>
                            <a:srgbClr val="333333"/>
                          </a:solidFill>
                          <a:effectLst/>
                          <a:latin typeface="Arial" panose="020B0604020202020204" pitchFamily="34" charset="0"/>
                        </a:rPr>
                        <a:t>6</a:t>
                      </a:r>
                    </a:p>
                  </a:txBody>
                  <a:tcPr marL="9525" marR="9525" marT="9525" marB="0" anchor="b">
                    <a:lnL>
                      <a:noFill/>
                    </a:lnL>
                    <a:lnR>
                      <a:noFill/>
                    </a:lnR>
                    <a:lnT>
                      <a:noFill/>
                    </a:lnT>
                    <a:lnB>
                      <a:noFill/>
                    </a:lnB>
                  </a:tcPr>
                </a:tc>
                <a:extLst>
                  <a:ext uri="{0D108BD9-81ED-4DB2-BD59-A6C34878D82A}">
                    <a16:rowId xmlns:a16="http://schemas.microsoft.com/office/drawing/2014/main" val="3599163792"/>
                  </a:ext>
                </a:extLst>
              </a:tr>
              <a:tr h="239343">
                <a:tc>
                  <a:txBody>
                    <a:bodyPr/>
                    <a:lstStyle/>
                    <a:p>
                      <a:pPr algn="l" fontAlgn="b"/>
                      <a:r>
                        <a:rPr lang="en-US" sz="1400" b="0" i="0" u="none" strike="noStrike">
                          <a:solidFill>
                            <a:srgbClr val="333333"/>
                          </a:solidFill>
                          <a:effectLst/>
                          <a:latin typeface="Arial" panose="020B0604020202020204" pitchFamily="34" charset="0"/>
                        </a:rPr>
                        <a:t>Other (please specify)</a:t>
                      </a:r>
                    </a:p>
                  </a:txBody>
                  <a:tcPr marL="9525" marR="9525" marT="9525" marB="0" anchor="b">
                    <a:lnL>
                      <a:noFill/>
                    </a:lnL>
                    <a:lnR>
                      <a:noFill/>
                    </a:lnR>
                    <a:lnT>
                      <a:noFill/>
                    </a:lnT>
                    <a:lnB>
                      <a:noFill/>
                    </a:lnB>
                    <a:solidFill>
                      <a:srgbClr val="EAEAE8"/>
                    </a:solidFill>
                  </a:tcPr>
                </a:tc>
                <a:tc>
                  <a:txBody>
                    <a:bodyPr/>
                    <a:lstStyle/>
                    <a:p>
                      <a:pPr algn="l" fontAlgn="b"/>
                      <a:endParaRPr lang="en-US" sz="1400" b="0" i="0" u="none" strike="noStrike">
                        <a:solidFill>
                          <a:srgbClr val="333333"/>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US" sz="1400" b="0" i="0" u="none" strike="noStrike" dirty="0">
                          <a:solidFill>
                            <a:srgbClr val="333333"/>
                          </a:solidFill>
                          <a:effectLst/>
                          <a:latin typeface="Arial" panose="020B0604020202020204" pitchFamily="34" charset="0"/>
                        </a:rPr>
                        <a:t>16</a:t>
                      </a:r>
                    </a:p>
                  </a:txBody>
                  <a:tcPr marL="9525" marR="9525" marT="9525" marB="0" anchor="b">
                    <a:lnL>
                      <a:noFill/>
                    </a:lnL>
                    <a:lnR>
                      <a:noFill/>
                    </a:lnR>
                    <a:lnT>
                      <a:noFill/>
                    </a:lnT>
                    <a:lnB>
                      <a:noFill/>
                    </a:lnB>
                  </a:tcPr>
                </a:tc>
                <a:extLst>
                  <a:ext uri="{0D108BD9-81ED-4DB2-BD59-A6C34878D82A}">
                    <a16:rowId xmlns:a16="http://schemas.microsoft.com/office/drawing/2014/main" val="1589173575"/>
                  </a:ext>
                </a:extLst>
              </a:tr>
            </a:tbl>
          </a:graphicData>
        </a:graphic>
      </p:graphicFrame>
    </p:spTree>
    <p:extLst>
      <p:ext uri="{BB962C8B-B14F-4D97-AF65-F5344CB8AC3E}">
        <p14:creationId xmlns:p14="http://schemas.microsoft.com/office/powerpoint/2010/main" val="1955471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562600" y="381000"/>
            <a:ext cx="3581400" cy="5056188"/>
          </a:xfrm>
        </p:spPr>
        <p:txBody>
          <a:bodyPr anchor="ctr">
            <a:normAutofit/>
          </a:bodyPr>
          <a:lstStyle/>
          <a:p>
            <a:br>
              <a:rPr lang="en-US" dirty="0">
                <a:latin typeface="Times New Roman" pitchFamily="18" charset="0"/>
                <a:cs typeface="Times New Roman" pitchFamily="18" charset="0"/>
              </a:rPr>
            </a:br>
            <a:r>
              <a:rPr lang="en-US" dirty="0">
                <a:cs typeface="Times New Roman" pitchFamily="18" charset="0"/>
              </a:rPr>
              <a:t>What does Legal Aid do </a:t>
            </a:r>
            <a:br>
              <a:rPr lang="en-US" dirty="0">
                <a:cs typeface="Times New Roman" pitchFamily="18" charset="0"/>
              </a:rPr>
            </a:br>
            <a:r>
              <a:rPr lang="en-US" dirty="0">
                <a:cs typeface="Times New Roman" pitchFamily="18" charset="0"/>
              </a:rPr>
              <a:t>to make it easier?</a:t>
            </a:r>
            <a:endParaRPr lang="en-US" dirty="0"/>
          </a:p>
        </p:txBody>
      </p:sp>
      <p:graphicFrame>
        <p:nvGraphicFramePr>
          <p:cNvPr id="5" name="Content Placeholder 2">
            <a:extLst>
              <a:ext uri="{FF2B5EF4-FFF2-40B4-BE49-F238E27FC236}">
                <a16:creationId xmlns:a16="http://schemas.microsoft.com/office/drawing/2014/main" id="{BB152CBF-1685-433C-9A68-DFB0C0DB66C8}"/>
              </a:ext>
            </a:extLst>
          </p:cNvPr>
          <p:cNvGraphicFramePr>
            <a:graphicFrameLocks noGrp="1"/>
          </p:cNvGraphicFramePr>
          <p:nvPr>
            <p:ph idx="4294967295"/>
            <p:extLst>
              <p:ext uri="{D42A27DB-BD31-4B8C-83A1-F6EECF244321}">
                <p14:modId xmlns:p14="http://schemas.microsoft.com/office/powerpoint/2010/main" val="979511311"/>
              </p:ext>
            </p:extLst>
          </p:nvPr>
        </p:nvGraphicFramePr>
        <p:xfrm>
          <a:off x="0" y="639763"/>
          <a:ext cx="5183188" cy="50514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9256D-B6FD-426E-B217-AE0179862685}"/>
              </a:ext>
            </a:extLst>
          </p:cNvPr>
          <p:cNvSpPr>
            <a:spLocks noGrp="1"/>
          </p:cNvSpPr>
          <p:nvPr>
            <p:ph type="title"/>
          </p:nvPr>
        </p:nvSpPr>
        <p:spPr>
          <a:xfrm>
            <a:off x="822960" y="286603"/>
            <a:ext cx="7543800" cy="1450757"/>
          </a:xfrm>
        </p:spPr>
        <p:txBody>
          <a:bodyPr>
            <a:normAutofit/>
          </a:bodyPr>
          <a:lstStyle/>
          <a:p>
            <a:r>
              <a:rPr lang="en-US" dirty="0"/>
              <a:t>CLE Credit- Pro Bono Service</a:t>
            </a:r>
            <a:endParaRPr lang="en-US"/>
          </a:p>
        </p:txBody>
      </p:sp>
      <p:sp>
        <p:nvSpPr>
          <p:cNvPr id="3" name="Content Placeholder 2">
            <a:extLst>
              <a:ext uri="{FF2B5EF4-FFF2-40B4-BE49-F238E27FC236}">
                <a16:creationId xmlns:a16="http://schemas.microsoft.com/office/drawing/2014/main" id="{7A61B93D-B366-4BFD-803F-5684AE0F4153}"/>
              </a:ext>
            </a:extLst>
          </p:cNvPr>
          <p:cNvSpPr>
            <a:spLocks noGrp="1"/>
          </p:cNvSpPr>
          <p:nvPr>
            <p:ph idx="1"/>
          </p:nvPr>
        </p:nvSpPr>
        <p:spPr>
          <a:xfrm>
            <a:off x="822959" y="1845734"/>
            <a:ext cx="4841240" cy="4023360"/>
          </a:xfrm>
        </p:spPr>
        <p:txBody>
          <a:bodyPr>
            <a:normAutofit/>
          </a:bodyPr>
          <a:lstStyle/>
          <a:p>
            <a:pPr>
              <a:buFont typeface="Arial" panose="020B0604020202020204" pitchFamily="34" charset="0"/>
              <a:buChar char="•"/>
            </a:pPr>
            <a:r>
              <a:rPr lang="en-US"/>
              <a:t>New Rule, effective July 1, 2019</a:t>
            </a:r>
          </a:p>
          <a:p>
            <a:pPr>
              <a:buFont typeface="Arial" panose="020B0604020202020204" pitchFamily="34" charset="0"/>
              <a:buChar char="•"/>
            </a:pPr>
            <a:r>
              <a:rPr lang="en-US"/>
              <a:t>Pro bono volunteers for LAWV may obtain one CLE credit hour for every three hours of pro bono work.</a:t>
            </a:r>
          </a:p>
          <a:p>
            <a:pPr>
              <a:buFont typeface="Arial" panose="020B0604020202020204" pitchFamily="34" charset="0"/>
              <a:buChar char="•"/>
            </a:pPr>
            <a:r>
              <a:rPr lang="en-US"/>
              <a:t>A maximum of six hours of mandatory continuing legal education credit for approved pro bono service hours may be obtained for any reporting period</a:t>
            </a:r>
          </a:p>
        </p:txBody>
      </p:sp>
      <p:pic>
        <p:nvPicPr>
          <p:cNvPr id="5" name="Graphic 4" descr="Teacher">
            <a:extLst>
              <a:ext uri="{FF2B5EF4-FFF2-40B4-BE49-F238E27FC236}">
                <a16:creationId xmlns:a16="http://schemas.microsoft.com/office/drawing/2014/main" id="{E839547F-7ED9-4A0F-A0BD-89C6508101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15427" y="2476158"/>
            <a:ext cx="2351332" cy="2351332"/>
          </a:xfrm>
          <a:prstGeom prst="rect">
            <a:avLst/>
          </a:prstGeom>
        </p:spPr>
      </p:pic>
    </p:spTree>
    <p:extLst>
      <p:ext uri="{BB962C8B-B14F-4D97-AF65-F5344CB8AC3E}">
        <p14:creationId xmlns:p14="http://schemas.microsoft.com/office/powerpoint/2010/main" val="284124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0E5B315-592C-487A-A815-6F61A98F44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7E046CA-18CB-4F2C-A9BE-BA9720B923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30" y="4953000"/>
            <a:ext cx="9141714"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A80C9A2D-3DF3-4DFF-B9ED-3206CE24CE2A}"/>
              </a:ext>
            </a:extLst>
          </p:cNvPr>
          <p:cNvSpPr>
            <a:spLocks noGrp="1"/>
          </p:cNvSpPr>
          <p:nvPr>
            <p:ph type="title"/>
          </p:nvPr>
        </p:nvSpPr>
        <p:spPr>
          <a:xfrm>
            <a:off x="800100" y="5252936"/>
            <a:ext cx="7543800" cy="1028715"/>
          </a:xfrm>
        </p:spPr>
        <p:txBody>
          <a:bodyPr>
            <a:normAutofit/>
          </a:bodyPr>
          <a:lstStyle/>
          <a:p>
            <a:pPr algn="ctr"/>
            <a:r>
              <a:rPr lang="en-US">
                <a:solidFill>
                  <a:srgbClr val="FFFFFF"/>
                </a:solidFill>
              </a:rPr>
              <a:t>Pro Bono Opportunities</a:t>
            </a:r>
          </a:p>
        </p:txBody>
      </p:sp>
      <p:sp>
        <p:nvSpPr>
          <p:cNvPr id="14" name="Rectangle 13">
            <a:extLst>
              <a:ext uri="{FF2B5EF4-FFF2-40B4-BE49-F238E27FC236}">
                <a16:creationId xmlns:a16="http://schemas.microsoft.com/office/drawing/2014/main" id="{ED2F258D-E518-486A-8D50-E9A11EF13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0" y="4906176"/>
            <a:ext cx="9141714"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3E657276-CE03-574E-860C-BE938A739873}"/>
              </a:ext>
            </a:extLst>
          </p:cNvPr>
          <p:cNvGraphicFramePr>
            <a:graphicFrameLocks noGrp="1"/>
          </p:cNvGraphicFramePr>
          <p:nvPr>
            <p:ph idx="1"/>
            <p:extLst>
              <p:ext uri="{D42A27DB-BD31-4B8C-83A1-F6EECF244321}">
                <p14:modId xmlns:p14="http://schemas.microsoft.com/office/powerpoint/2010/main" val="2299518165"/>
              </p:ext>
            </p:extLst>
          </p:nvPr>
        </p:nvGraphicFramePr>
        <p:xfrm>
          <a:off x="482598" y="643467"/>
          <a:ext cx="8280401" cy="4033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3199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tx1"/>
                </a:solidFill>
              </a:rPr>
              <a:t>Areas of Law where Legal Aid has a need for volunteers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a:solidFill>
                  <a:schemeClr val="tx1"/>
                </a:solidFill>
              </a:rPr>
              <a:t>Bankruptcy (screening and reduced fee representation)</a:t>
            </a:r>
          </a:p>
          <a:p>
            <a:pPr>
              <a:buFont typeface="Arial" panose="020B0604020202020204" pitchFamily="34" charset="0"/>
              <a:buChar char="•"/>
            </a:pPr>
            <a:r>
              <a:rPr lang="en-US" sz="2400" dirty="0">
                <a:solidFill>
                  <a:schemeClr val="tx1"/>
                </a:solidFill>
              </a:rPr>
              <a:t>Landlord- Tennant (evictions, housing conditions)</a:t>
            </a:r>
          </a:p>
          <a:p>
            <a:pPr>
              <a:buFont typeface="Arial" panose="020B0604020202020204" pitchFamily="34" charset="0"/>
              <a:buChar char="•"/>
            </a:pPr>
            <a:r>
              <a:rPr lang="en-US" sz="2400" dirty="0">
                <a:solidFill>
                  <a:schemeClr val="tx1"/>
                </a:solidFill>
              </a:rPr>
              <a:t>Adoptions</a:t>
            </a:r>
          </a:p>
          <a:p>
            <a:pPr>
              <a:buFont typeface="Arial" panose="020B0604020202020204" pitchFamily="34" charset="0"/>
              <a:buChar char="•"/>
            </a:pPr>
            <a:r>
              <a:rPr lang="en-US" sz="2400" dirty="0">
                <a:solidFill>
                  <a:schemeClr val="tx1"/>
                </a:solidFill>
              </a:rPr>
              <a:t>Simple Wills</a:t>
            </a:r>
          </a:p>
          <a:p>
            <a:pPr>
              <a:buFont typeface="Arial" panose="020B0604020202020204" pitchFamily="34" charset="0"/>
              <a:buChar char="•"/>
            </a:pPr>
            <a:r>
              <a:rPr lang="en-US" sz="2400" dirty="0">
                <a:solidFill>
                  <a:schemeClr val="tx1"/>
                </a:solidFill>
              </a:rPr>
              <a:t>Domestic Violence Protective Orders</a:t>
            </a:r>
          </a:p>
          <a:p>
            <a:pPr>
              <a:buFont typeface="Arial" panose="020B0604020202020204" pitchFamily="34" charset="0"/>
              <a:buChar char="•"/>
            </a:pPr>
            <a:r>
              <a:rPr lang="en-US" sz="2400" dirty="0">
                <a:solidFill>
                  <a:schemeClr val="tx1"/>
                </a:solidFill>
              </a:rPr>
              <a:t>Simple advice cases</a:t>
            </a:r>
          </a:p>
        </p:txBody>
      </p:sp>
    </p:spTree>
    <p:extLst>
      <p:ext uri="{BB962C8B-B14F-4D97-AF65-F5344CB8AC3E}">
        <p14:creationId xmlns:p14="http://schemas.microsoft.com/office/powerpoint/2010/main" val="2468638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609600"/>
            <a:ext cx="7543800" cy="1450757"/>
          </a:xfrm>
        </p:spPr>
        <p:txBody>
          <a:bodyPr>
            <a:normAutofit fontScale="90000"/>
          </a:bodyPr>
          <a:lstStyle/>
          <a:p>
            <a:pPr algn="ctr"/>
            <a:br>
              <a:rPr lang="en-US" dirty="0">
                <a:solidFill>
                  <a:srgbClr val="CC0000"/>
                </a:solidFill>
                <a:latin typeface="Times New Roman" pitchFamily="18" charset="0"/>
                <a:cs typeface="Times New Roman" pitchFamily="18" charset="0"/>
              </a:rPr>
            </a:br>
            <a:br>
              <a:rPr lang="en-US" dirty="0">
                <a:solidFill>
                  <a:srgbClr val="CC0000"/>
                </a:solidFill>
                <a:latin typeface="Times New Roman" pitchFamily="18" charset="0"/>
                <a:cs typeface="Times New Roman" pitchFamily="18" charset="0"/>
              </a:rPr>
            </a:br>
            <a:br>
              <a:rPr lang="en-US" dirty="0">
                <a:solidFill>
                  <a:srgbClr val="CC0000"/>
                </a:solidFill>
                <a:latin typeface="Times New Roman" pitchFamily="18" charset="0"/>
                <a:cs typeface="Times New Roman" pitchFamily="18" charset="0"/>
              </a:rPr>
            </a:br>
            <a:r>
              <a:rPr lang="en-US" sz="6000" dirty="0">
                <a:solidFill>
                  <a:schemeClr val="tx1"/>
                </a:solidFill>
                <a:cs typeface="Times New Roman" pitchFamily="18" charset="0"/>
              </a:rPr>
              <a:t>How to start</a:t>
            </a:r>
            <a:br>
              <a:rPr lang="en-US" dirty="0">
                <a:solidFill>
                  <a:srgbClr val="CC0000"/>
                </a:solidFill>
                <a:latin typeface="Times New Roman" pitchFamily="18" charset="0"/>
                <a:cs typeface="Times New Roman" pitchFamily="18" charset="0"/>
              </a:rPr>
            </a:br>
            <a:endParaRPr lang="en-US" dirty="0">
              <a:solidFill>
                <a:schemeClr val="tx1"/>
              </a:solidFill>
            </a:endParaRPr>
          </a:p>
        </p:txBody>
      </p:sp>
      <p:sp>
        <p:nvSpPr>
          <p:cNvPr id="4" name="Content Placeholder 3">
            <a:extLst>
              <a:ext uri="{FF2B5EF4-FFF2-40B4-BE49-F238E27FC236}">
                <a16:creationId xmlns:a16="http://schemas.microsoft.com/office/drawing/2014/main" id="{0DEFADCE-E076-4E5C-AB94-F810E21A66E6}"/>
              </a:ext>
            </a:extLst>
          </p:cNvPr>
          <p:cNvSpPr>
            <a:spLocks noGrp="1"/>
          </p:cNvSpPr>
          <p:nvPr>
            <p:ph idx="1"/>
          </p:nvPr>
        </p:nvSpPr>
        <p:spPr/>
        <p:txBody>
          <a:bodyPr>
            <a:normAutofit/>
          </a:bodyPr>
          <a:lstStyle/>
          <a:p>
            <a:pPr>
              <a:buFont typeface="Arial" panose="020B0604020202020204" pitchFamily="34" charset="0"/>
              <a:buChar char="•"/>
            </a:pPr>
            <a:r>
              <a:rPr lang="en-US" sz="3200" dirty="0"/>
              <a:t> Sign up on our website- </a:t>
            </a:r>
            <a:r>
              <a:rPr lang="en-US" sz="3200" dirty="0">
                <a:hlinkClick r:id="rId3"/>
              </a:rPr>
              <a:t>www.legalaidwv.org</a:t>
            </a:r>
            <a:r>
              <a:rPr lang="en-US" sz="3200" dirty="0"/>
              <a:t>-Give Back. </a:t>
            </a:r>
          </a:p>
          <a:p>
            <a:pPr>
              <a:buFont typeface="Arial" panose="020B0604020202020204" pitchFamily="34" charset="0"/>
              <a:buChar char="•"/>
            </a:pPr>
            <a:r>
              <a:rPr lang="en-US" sz="3200" dirty="0"/>
              <a:t> We will contact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Graphic 3" descr="Court">
            <a:extLst>
              <a:ext uri="{FF2B5EF4-FFF2-40B4-BE49-F238E27FC236}">
                <a16:creationId xmlns:a16="http://schemas.microsoft.com/office/drawing/2014/main" id="{4CECAB64-6BE3-4050-8822-E9225EA2785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5499" y="1796791"/>
            <a:ext cx="3000986" cy="3000986"/>
          </a:xfrm>
          <a:prstGeom prst="rect">
            <a:avLst/>
          </a:prstGeom>
        </p:spPr>
      </p:pic>
      <p:sp>
        <p:nvSpPr>
          <p:cNvPr id="3" name="Content Placeholder 2"/>
          <p:cNvSpPr>
            <a:spLocks noGrp="1"/>
          </p:cNvSpPr>
          <p:nvPr>
            <p:ph idx="1"/>
          </p:nvPr>
        </p:nvSpPr>
        <p:spPr>
          <a:xfrm>
            <a:off x="3731076" y="2198914"/>
            <a:ext cx="4931230" cy="3670180"/>
          </a:xfrm>
        </p:spPr>
        <p:txBody>
          <a:bodyPr>
            <a:normAutofit/>
          </a:bodyPr>
          <a:lstStyle/>
          <a:p>
            <a:endParaRPr lang="en-US"/>
          </a:p>
          <a:p>
            <a:r>
              <a:rPr lang="en-US"/>
              <a:t>Mere access to the courthouse doors does not by itself assure a proper functioning of the adversary process.  </a:t>
            </a:r>
          </a:p>
          <a:p>
            <a:r>
              <a:rPr lang="en-US"/>
              <a:t>-</a:t>
            </a:r>
            <a:r>
              <a:rPr lang="en-US" i="1"/>
              <a:t>Former U.S. Supreme Court Associate Justice Thurgood Marshall</a:t>
            </a:r>
          </a:p>
          <a:p>
            <a:endParaRPr lang="en-US" dirty="0"/>
          </a:p>
        </p:txBody>
      </p:sp>
    </p:spTree>
    <p:extLst>
      <p:ext uri="{BB962C8B-B14F-4D97-AF65-F5344CB8AC3E}">
        <p14:creationId xmlns:p14="http://schemas.microsoft.com/office/powerpoint/2010/main" val="1106422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01864-E361-4D93-94FB-FDE62C85E420}"/>
              </a:ext>
            </a:extLst>
          </p:cNvPr>
          <p:cNvSpPr>
            <a:spLocks noGrp="1"/>
          </p:cNvSpPr>
          <p:nvPr>
            <p:ph type="title"/>
          </p:nvPr>
        </p:nvSpPr>
        <p:spPr>
          <a:xfrm>
            <a:off x="3967315" y="639097"/>
            <a:ext cx="4689988" cy="3686015"/>
          </a:xfrm>
        </p:spPr>
        <p:txBody>
          <a:bodyPr vert="horz" lIns="91440" tIns="45720" rIns="91440" bIns="45720" rtlCol="0" anchor="b">
            <a:normAutofit/>
          </a:bodyPr>
          <a:lstStyle/>
          <a:p>
            <a:r>
              <a:rPr lang="en-US" sz="6200" dirty="0"/>
              <a:t>Volunteer opportunities through the WV State Bar</a:t>
            </a:r>
          </a:p>
        </p:txBody>
      </p:sp>
      <p:pic>
        <p:nvPicPr>
          <p:cNvPr id="7" name="Graphic 6" descr="Family with two children">
            <a:extLst>
              <a:ext uri="{FF2B5EF4-FFF2-40B4-BE49-F238E27FC236}">
                <a16:creationId xmlns:a16="http://schemas.microsoft.com/office/drawing/2014/main" id="{3DE9B382-A61E-42A2-9BAF-A75782994D3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5499" y="1663693"/>
            <a:ext cx="3000986" cy="3000986"/>
          </a:xfrm>
          <a:prstGeom prst="rect">
            <a:avLst/>
          </a:prstGeom>
        </p:spPr>
      </p:pic>
    </p:spTree>
    <p:extLst>
      <p:ext uri="{BB962C8B-B14F-4D97-AF65-F5344CB8AC3E}">
        <p14:creationId xmlns:p14="http://schemas.microsoft.com/office/powerpoint/2010/main" val="2343618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8D267-BD8D-4181-AA24-20D68A4F7266}"/>
              </a:ext>
            </a:extLst>
          </p:cNvPr>
          <p:cNvSpPr>
            <a:spLocks noGrp="1"/>
          </p:cNvSpPr>
          <p:nvPr>
            <p:ph type="title"/>
          </p:nvPr>
        </p:nvSpPr>
        <p:spPr/>
        <p:txBody>
          <a:bodyPr/>
          <a:lstStyle/>
          <a:p>
            <a:r>
              <a:rPr lang="en-US" dirty="0"/>
              <a:t>Tuesday Legal Connect</a:t>
            </a:r>
          </a:p>
        </p:txBody>
      </p:sp>
      <p:sp>
        <p:nvSpPr>
          <p:cNvPr id="3" name="Content Placeholder 2">
            <a:extLst>
              <a:ext uri="{FF2B5EF4-FFF2-40B4-BE49-F238E27FC236}">
                <a16:creationId xmlns:a16="http://schemas.microsoft.com/office/drawing/2014/main" id="{2D9C5406-858A-4929-BA4D-478CCBC931EC}"/>
              </a:ext>
            </a:extLst>
          </p:cNvPr>
          <p:cNvSpPr>
            <a:spLocks noGrp="1"/>
          </p:cNvSpPr>
          <p:nvPr>
            <p:ph idx="1"/>
          </p:nvPr>
        </p:nvSpPr>
        <p:spPr/>
        <p:txBody>
          <a:bodyPr/>
          <a:lstStyle/>
          <a:p>
            <a:pPr>
              <a:buFont typeface="Arial" panose="020B0604020202020204" pitchFamily="34" charset="0"/>
              <a:buChar char="•"/>
            </a:pPr>
            <a:r>
              <a:rPr lang="en-US" dirty="0"/>
              <a:t>Volunteers of the West Virginia State Bar answer calls on a hotline from 6-8 p.m. to provide legal information and resources </a:t>
            </a:r>
          </a:p>
          <a:p>
            <a:pPr>
              <a:buFont typeface="Arial" panose="020B0604020202020204" pitchFamily="34" charset="0"/>
              <a:buChar char="•"/>
            </a:pPr>
            <a:r>
              <a:rPr lang="en-US" dirty="0"/>
              <a:t>Volunteers help callers assess if they have a legal problem, if there are simple steps they can take without a lawyer, or if they really need a lawyer to help them. </a:t>
            </a:r>
          </a:p>
          <a:p>
            <a:pPr>
              <a:buFont typeface="Arial" panose="020B0604020202020204" pitchFamily="34" charset="0"/>
              <a:buChar char="•"/>
            </a:pPr>
            <a:r>
              <a:rPr lang="en-US" dirty="0"/>
              <a:t>Answer calls from anywhere.  Just need a phone and internet access. </a:t>
            </a:r>
          </a:p>
          <a:p>
            <a:pPr>
              <a:buFont typeface="Arial" panose="020B0604020202020204" pitchFamily="34" charset="0"/>
              <a:buChar char="•"/>
            </a:pPr>
            <a:r>
              <a:rPr lang="en-US" dirty="0"/>
              <a:t>CLE- Pro Bono service rule applies </a:t>
            </a:r>
          </a:p>
          <a:p>
            <a:pPr>
              <a:buFont typeface="Arial" panose="020B0604020202020204" pitchFamily="34" charset="0"/>
              <a:buChar char="•"/>
            </a:pPr>
            <a:r>
              <a:rPr lang="en-US" dirty="0"/>
              <a:t>To sign up, contact David at </a:t>
            </a:r>
            <a:r>
              <a:rPr lang="en-US" dirty="0">
                <a:hlinkClick r:id="rId2"/>
              </a:rPr>
              <a:t>dfrercks@lawv.net</a:t>
            </a:r>
            <a:r>
              <a:rPr lang="en-US" dirty="0"/>
              <a:t> (Legal Aid helps to administer program)</a:t>
            </a:r>
          </a:p>
        </p:txBody>
      </p:sp>
    </p:spTree>
    <p:extLst>
      <p:ext uri="{BB962C8B-B14F-4D97-AF65-F5344CB8AC3E}">
        <p14:creationId xmlns:p14="http://schemas.microsoft.com/office/powerpoint/2010/main" val="2402243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839BA-F40A-406A-BD3E-A49C353570BE}"/>
              </a:ext>
            </a:extLst>
          </p:cNvPr>
          <p:cNvSpPr>
            <a:spLocks noGrp="1"/>
          </p:cNvSpPr>
          <p:nvPr>
            <p:ph type="title"/>
          </p:nvPr>
        </p:nvSpPr>
        <p:spPr/>
        <p:txBody>
          <a:bodyPr/>
          <a:lstStyle/>
          <a:p>
            <a:r>
              <a:rPr lang="en-US" dirty="0"/>
              <a:t>WV Free Legal Answers</a:t>
            </a:r>
          </a:p>
        </p:txBody>
      </p:sp>
      <p:sp>
        <p:nvSpPr>
          <p:cNvPr id="3" name="Content Placeholder 2">
            <a:extLst>
              <a:ext uri="{FF2B5EF4-FFF2-40B4-BE49-F238E27FC236}">
                <a16:creationId xmlns:a16="http://schemas.microsoft.com/office/drawing/2014/main" id="{A01847F4-7D9A-40EC-A41F-22C02A5B5F1E}"/>
              </a:ext>
            </a:extLst>
          </p:cNvPr>
          <p:cNvSpPr>
            <a:spLocks noGrp="1"/>
          </p:cNvSpPr>
          <p:nvPr>
            <p:ph idx="1"/>
          </p:nvPr>
        </p:nvSpPr>
        <p:spPr/>
        <p:txBody>
          <a:bodyPr/>
          <a:lstStyle/>
          <a:p>
            <a:pPr>
              <a:buFont typeface="Arial" panose="020B0604020202020204" pitchFamily="34" charset="0"/>
              <a:buChar char="•"/>
            </a:pPr>
            <a:r>
              <a:rPr lang="en-US" dirty="0">
                <a:hlinkClick r:id="rId2"/>
              </a:rPr>
              <a:t>https://wv.freelegalanswers.org/</a:t>
            </a:r>
            <a:endParaRPr lang="en-US" dirty="0"/>
          </a:p>
          <a:p>
            <a:pPr>
              <a:buFont typeface="Arial" panose="020B0604020202020204" pitchFamily="34" charset="0"/>
              <a:buChar char="•"/>
            </a:pPr>
            <a:r>
              <a:rPr lang="en-US" dirty="0"/>
              <a:t>A website operated by ABA in cooperation with the WVSB</a:t>
            </a:r>
          </a:p>
          <a:p>
            <a:pPr>
              <a:buFont typeface="Arial" panose="020B0604020202020204" pitchFamily="34" charset="0"/>
              <a:buChar char="•"/>
            </a:pPr>
            <a:r>
              <a:rPr lang="en-US" dirty="0"/>
              <a:t>Individuals can create an account, if they qualify, and post a civil legal question</a:t>
            </a:r>
          </a:p>
          <a:p>
            <a:pPr>
              <a:buFont typeface="Arial" panose="020B0604020202020204" pitchFamily="34" charset="0"/>
              <a:buChar char="•"/>
            </a:pPr>
            <a:r>
              <a:rPr lang="en-US" dirty="0"/>
              <a:t>Volunteers create an account and can answer questions, if they have time or expertise</a:t>
            </a:r>
          </a:p>
          <a:p>
            <a:pPr>
              <a:buFont typeface="Arial" panose="020B0604020202020204" pitchFamily="34" charset="0"/>
              <a:buChar char="•"/>
            </a:pPr>
            <a:r>
              <a:rPr lang="en-US" dirty="0"/>
              <a:t>CLE- Pro bono service rule applies</a:t>
            </a:r>
          </a:p>
          <a:p>
            <a:pPr>
              <a:buFont typeface="Arial" panose="020B0604020202020204" pitchFamily="34" charset="0"/>
              <a:buChar char="•"/>
            </a:pPr>
            <a:r>
              <a:rPr lang="en-US" dirty="0"/>
              <a:t>Go to the website to sign up</a:t>
            </a:r>
          </a:p>
        </p:txBody>
      </p:sp>
    </p:spTree>
    <p:extLst>
      <p:ext uri="{BB962C8B-B14F-4D97-AF65-F5344CB8AC3E}">
        <p14:creationId xmlns:p14="http://schemas.microsoft.com/office/powerpoint/2010/main" val="2951201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Graphic 7" descr="Users">
            <a:extLst>
              <a:ext uri="{FF2B5EF4-FFF2-40B4-BE49-F238E27FC236}">
                <a16:creationId xmlns:a16="http://schemas.microsoft.com/office/drawing/2014/main" id="{305D04BF-63E4-44B8-8205-374952D37B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324" y="2491200"/>
            <a:ext cx="2321247" cy="2321247"/>
          </a:xfrm>
          <a:prstGeom prst="rect">
            <a:avLst/>
          </a:prstGeom>
        </p:spPr>
      </p:pic>
      <p:sp>
        <p:nvSpPr>
          <p:cNvPr id="3" name="Content Placeholder 2"/>
          <p:cNvSpPr>
            <a:spLocks noGrp="1"/>
          </p:cNvSpPr>
          <p:nvPr>
            <p:ph idx="1"/>
          </p:nvPr>
        </p:nvSpPr>
        <p:spPr>
          <a:xfrm>
            <a:off x="3479799" y="1845734"/>
            <a:ext cx="4886961" cy="4023360"/>
          </a:xfrm>
        </p:spPr>
        <p:txBody>
          <a:bodyPr>
            <a:normAutofit/>
          </a:bodyPr>
          <a:lstStyle/>
          <a:p>
            <a:pPr marL="0" indent="0">
              <a:buNone/>
            </a:pPr>
            <a:endParaRPr lang="en-US"/>
          </a:p>
          <a:p>
            <a:r>
              <a:rPr lang="en-US"/>
              <a:t>Lawyers have a license to practice law, a monopoly on certain services. But for that privilege and status, lawyers have an obligation to provide legal services to those without the wherewithal to pay, to respond to needs outside themselves, to help repair tears in their communities.” </a:t>
            </a:r>
          </a:p>
          <a:p>
            <a:r>
              <a:rPr lang="en-US"/>
              <a:t>– </a:t>
            </a:r>
            <a:r>
              <a:rPr lang="en-US" i="1"/>
              <a:t>U.S. Supreme Court Associate Justice Ruth Bader Ginsburg (March 2014) </a:t>
            </a:r>
            <a:endParaRPr lang="en-US"/>
          </a:p>
          <a:p>
            <a:pPr>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3772" y="963997"/>
            <a:ext cx="2441018" cy="4938361"/>
          </a:xfrm>
        </p:spPr>
        <p:txBody>
          <a:bodyPr anchor="ctr">
            <a:normAutofit/>
          </a:bodyPr>
          <a:lstStyle/>
          <a:p>
            <a:pPr algn="r"/>
            <a:r>
              <a:rPr lang="en-US" sz="3800"/>
              <a:t>What is Legal Aid?</a:t>
            </a:r>
          </a:p>
        </p:txBody>
      </p:sp>
      <p:sp>
        <p:nvSpPr>
          <p:cNvPr id="3" name="Content Placeholder 2"/>
          <p:cNvSpPr>
            <a:spLocks noGrp="1"/>
          </p:cNvSpPr>
          <p:nvPr>
            <p:ph idx="1"/>
          </p:nvPr>
        </p:nvSpPr>
        <p:spPr>
          <a:xfrm>
            <a:off x="3851161" y="685801"/>
            <a:ext cx="4601323" cy="5562600"/>
          </a:xfrm>
        </p:spPr>
        <p:txBody>
          <a:bodyPr anchor="ctr">
            <a:normAutofit fontScale="92500" lnSpcReduction="10000"/>
          </a:bodyPr>
          <a:lstStyle/>
          <a:p>
            <a:pPr>
              <a:buFont typeface="Arial" panose="020B0604020202020204" pitchFamily="34" charset="0"/>
              <a:buChar char="•"/>
            </a:pPr>
            <a:r>
              <a:rPr lang="en-US" sz="2600" dirty="0"/>
              <a:t>Statewide Non-Profit Law Firm of Attorneys, Paralegals, and Advocates. </a:t>
            </a:r>
          </a:p>
          <a:p>
            <a:pPr>
              <a:buFont typeface="Arial" panose="020B0604020202020204" pitchFamily="34" charset="0"/>
              <a:buChar char="•"/>
            </a:pPr>
            <a:r>
              <a:rPr lang="en-US" sz="2600" dirty="0"/>
              <a:t>12 offices across West Virginia, provide regional coverage</a:t>
            </a:r>
          </a:p>
          <a:p>
            <a:pPr>
              <a:buFont typeface="Arial" panose="020B0604020202020204" pitchFamily="34" charset="0"/>
              <a:buChar char="•"/>
            </a:pPr>
            <a:r>
              <a:rPr lang="en-US" sz="2600" dirty="0"/>
              <a:t>Provides Free </a:t>
            </a:r>
            <a:r>
              <a:rPr lang="en-US" sz="2600" u="sng" dirty="0"/>
              <a:t>Civil</a:t>
            </a:r>
            <a:r>
              <a:rPr lang="en-US" sz="2600" dirty="0"/>
              <a:t> Legal Assistance and Advocates on Behalf of People in Need.</a:t>
            </a:r>
          </a:p>
          <a:p>
            <a:pPr>
              <a:buFont typeface="Arial" panose="020B0604020202020204" pitchFamily="34" charset="0"/>
              <a:buChar char="•"/>
            </a:pPr>
            <a:r>
              <a:rPr lang="en-US" sz="2600" dirty="0"/>
              <a:t>Prioritize Matters Affecting Housing, Health, Safety, and Economic Security.</a:t>
            </a:r>
          </a:p>
          <a:p>
            <a:pPr>
              <a:buFont typeface="Arial" panose="020B0604020202020204" pitchFamily="34" charset="0"/>
              <a:buChar char="•"/>
            </a:pPr>
            <a:r>
              <a:rPr lang="en-US" sz="2600" dirty="0"/>
              <a:t>Funded by the Legal Services Corporation (Federal), State Government Agencies, and Private Donors.</a:t>
            </a:r>
          </a:p>
          <a:p>
            <a:pPr>
              <a:buFont typeface="Arial" panose="020B0604020202020204" pitchFamily="34" charset="0"/>
              <a:buChar char="•"/>
            </a:pPr>
            <a:endParaRPr lang="en-US" sz="1600" dirty="0"/>
          </a:p>
        </p:txBody>
      </p:sp>
    </p:spTree>
    <p:extLst>
      <p:ext uri="{BB962C8B-B14F-4D97-AF65-F5344CB8AC3E}">
        <p14:creationId xmlns:p14="http://schemas.microsoft.com/office/powerpoint/2010/main" val="639920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780" y="334762"/>
            <a:ext cx="7190439" cy="838200"/>
          </a:xfrm>
        </p:spPr>
        <p:txBody>
          <a:bodyPr>
            <a:normAutofit/>
          </a:bodyPr>
          <a:lstStyle/>
          <a:p>
            <a:pPr algn="ctr"/>
            <a:r>
              <a:rPr lang="en-US" dirty="0"/>
              <a:t>Eligibility for Legal Aid</a:t>
            </a:r>
          </a:p>
        </p:txBody>
      </p:sp>
      <p:sp>
        <p:nvSpPr>
          <p:cNvPr id="3" name="Content Placeholder 2"/>
          <p:cNvSpPr>
            <a:spLocks noGrp="1"/>
          </p:cNvSpPr>
          <p:nvPr>
            <p:ph sz="half" idx="1"/>
          </p:nvPr>
        </p:nvSpPr>
        <p:spPr>
          <a:xfrm>
            <a:off x="914399" y="1981200"/>
            <a:ext cx="2904759" cy="3810000"/>
          </a:xfrm>
        </p:spPr>
        <p:txBody>
          <a:bodyPr>
            <a:normAutofit fontScale="92500" lnSpcReduction="10000"/>
          </a:bodyPr>
          <a:lstStyle/>
          <a:p>
            <a:r>
              <a:rPr lang="en-US" sz="1900" dirty="0">
                <a:solidFill>
                  <a:schemeClr val="tx1"/>
                </a:solidFill>
              </a:rPr>
              <a:t>Landlord-Tenant Issues</a:t>
            </a:r>
          </a:p>
          <a:p>
            <a:r>
              <a:rPr lang="en-US" sz="1900" dirty="0">
                <a:solidFill>
                  <a:schemeClr val="tx1"/>
                </a:solidFill>
              </a:rPr>
              <a:t>Domestic Violence</a:t>
            </a:r>
          </a:p>
          <a:p>
            <a:r>
              <a:rPr lang="en-US" sz="1900" dirty="0">
                <a:solidFill>
                  <a:schemeClr val="tx1"/>
                </a:solidFill>
              </a:rPr>
              <a:t>Government Benefits</a:t>
            </a:r>
          </a:p>
          <a:p>
            <a:r>
              <a:rPr lang="en-US" sz="1900" dirty="0">
                <a:solidFill>
                  <a:schemeClr val="tx1"/>
                </a:solidFill>
              </a:rPr>
              <a:t>Bankruptcy</a:t>
            </a:r>
          </a:p>
          <a:p>
            <a:r>
              <a:rPr lang="en-US" sz="1900" dirty="0">
                <a:solidFill>
                  <a:schemeClr val="tx1"/>
                </a:solidFill>
              </a:rPr>
              <a:t>Veteran’s Issues</a:t>
            </a:r>
          </a:p>
          <a:p>
            <a:r>
              <a:rPr lang="en-US" sz="1900" dirty="0">
                <a:solidFill>
                  <a:schemeClr val="tx1"/>
                </a:solidFill>
              </a:rPr>
              <a:t>Barriers to employment (e.g. Expungement)</a:t>
            </a:r>
          </a:p>
          <a:p>
            <a:r>
              <a:rPr lang="en-US" sz="1900" dirty="0">
                <a:solidFill>
                  <a:schemeClr val="tx1"/>
                </a:solidFill>
              </a:rPr>
              <a:t>Financial Exploitation</a:t>
            </a:r>
          </a:p>
          <a:p>
            <a:endParaRPr lang="en-US" sz="1500" dirty="0"/>
          </a:p>
          <a:p>
            <a:endParaRPr lang="en-US" dirty="0"/>
          </a:p>
        </p:txBody>
      </p:sp>
      <p:sp>
        <p:nvSpPr>
          <p:cNvPr id="4" name="Content Placeholder 3"/>
          <p:cNvSpPr>
            <a:spLocks noGrp="1"/>
          </p:cNvSpPr>
          <p:nvPr>
            <p:ph sz="half" idx="2"/>
          </p:nvPr>
        </p:nvSpPr>
        <p:spPr>
          <a:xfrm>
            <a:off x="4191000" y="1981200"/>
            <a:ext cx="3073360" cy="4343400"/>
          </a:xfrm>
        </p:spPr>
        <p:txBody>
          <a:bodyPr>
            <a:normAutofit fontScale="92500" lnSpcReduction="10000"/>
          </a:bodyPr>
          <a:lstStyle/>
          <a:p>
            <a:pPr>
              <a:buFont typeface="Arial" panose="020B0604020202020204" pitchFamily="34" charset="0"/>
              <a:buChar char="•"/>
            </a:pPr>
            <a:r>
              <a:rPr lang="en-US" sz="1900" dirty="0">
                <a:solidFill>
                  <a:schemeClr val="tx1"/>
                </a:solidFill>
              </a:rPr>
              <a:t>People must be under maximum income and asset levels set by Federal Government. </a:t>
            </a:r>
          </a:p>
          <a:p>
            <a:pPr>
              <a:buFont typeface="Arial" panose="020B0604020202020204" pitchFamily="34" charset="0"/>
              <a:buChar char="•"/>
            </a:pPr>
            <a:r>
              <a:rPr lang="en-US" sz="1900" dirty="0">
                <a:solidFill>
                  <a:schemeClr val="tx1"/>
                </a:solidFill>
              </a:rPr>
              <a:t>There are some exceptions if the person has certain monthly expenses.</a:t>
            </a:r>
          </a:p>
          <a:p>
            <a:pPr>
              <a:buFont typeface="Arial" panose="020B0604020202020204" pitchFamily="34" charset="0"/>
              <a:buChar char="•"/>
            </a:pPr>
            <a:r>
              <a:rPr lang="en-US" sz="1900" dirty="0">
                <a:solidFill>
                  <a:schemeClr val="tx1"/>
                </a:solidFill>
              </a:rPr>
              <a:t>Exceptions also for victims of crimes, such as financial exploitation, domestic violence victims, and sexual assault victims. </a:t>
            </a:r>
          </a:p>
          <a:p>
            <a:pPr>
              <a:buFont typeface="Arial" panose="020B0604020202020204" pitchFamily="34" charset="0"/>
              <a:buChar char="•"/>
            </a:pPr>
            <a:endParaRPr lang="en-US" sz="1900" dirty="0">
              <a:solidFill>
                <a:schemeClr val="tx1"/>
              </a:solidFill>
            </a:endParaRPr>
          </a:p>
          <a:p>
            <a:endParaRPr lang="en-US" dirty="0"/>
          </a:p>
          <a:p>
            <a:r>
              <a:rPr lang="en-US" dirty="0"/>
              <a:t> </a:t>
            </a:r>
          </a:p>
          <a:p>
            <a:endParaRPr lang="en-US" sz="1800" dirty="0"/>
          </a:p>
        </p:txBody>
      </p:sp>
      <p:sp>
        <p:nvSpPr>
          <p:cNvPr id="7" name="TextBox 6"/>
          <p:cNvSpPr txBox="1"/>
          <p:nvPr/>
        </p:nvSpPr>
        <p:spPr>
          <a:xfrm>
            <a:off x="914399" y="1375139"/>
            <a:ext cx="2198594" cy="338554"/>
          </a:xfrm>
          <a:prstGeom prst="rect">
            <a:avLst/>
          </a:prstGeom>
          <a:noFill/>
        </p:spPr>
        <p:txBody>
          <a:bodyPr wrap="square" rtlCol="0">
            <a:spAutoFit/>
          </a:bodyPr>
          <a:lstStyle/>
          <a:p>
            <a:r>
              <a:rPr lang="en-US" sz="1600" b="1" dirty="0">
                <a:latin typeface="+mn-lt"/>
              </a:rPr>
              <a:t>Priority Legal Issues</a:t>
            </a:r>
          </a:p>
        </p:txBody>
      </p:sp>
      <p:sp>
        <p:nvSpPr>
          <p:cNvPr id="8" name="TextBox 7"/>
          <p:cNvSpPr txBox="1"/>
          <p:nvPr/>
        </p:nvSpPr>
        <p:spPr>
          <a:xfrm>
            <a:off x="4191000" y="1364432"/>
            <a:ext cx="3073360" cy="338554"/>
          </a:xfrm>
          <a:prstGeom prst="rect">
            <a:avLst/>
          </a:prstGeom>
          <a:noFill/>
        </p:spPr>
        <p:txBody>
          <a:bodyPr wrap="square" rtlCol="0">
            <a:spAutoFit/>
          </a:bodyPr>
          <a:lstStyle/>
          <a:p>
            <a:r>
              <a:rPr lang="en-US" sz="1600" b="1" dirty="0">
                <a:latin typeface="+mn-lt"/>
              </a:rPr>
              <a:t>General Qualifying Requirements</a:t>
            </a:r>
          </a:p>
        </p:txBody>
      </p:sp>
    </p:spTree>
    <p:extLst>
      <p:ext uri="{BB962C8B-B14F-4D97-AF65-F5344CB8AC3E}">
        <p14:creationId xmlns:p14="http://schemas.microsoft.com/office/powerpoint/2010/main" val="2728350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33BF9DD-8A45-4EEE-B231-0A14D322E5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731078" y="634946"/>
            <a:ext cx="4931229" cy="1450757"/>
          </a:xfrm>
        </p:spPr>
        <p:txBody>
          <a:bodyPr>
            <a:normAutofit/>
          </a:bodyPr>
          <a:lstStyle/>
          <a:p>
            <a:r>
              <a:rPr lang="en-US" dirty="0"/>
              <a:t>How to Apply for Legal Aid:</a:t>
            </a:r>
            <a:endParaRPr lang="en-US"/>
          </a:p>
        </p:txBody>
      </p:sp>
      <p:pic>
        <p:nvPicPr>
          <p:cNvPr id="5" name="Graphic 4" descr="Phone Vibration">
            <a:extLst>
              <a:ext uri="{FF2B5EF4-FFF2-40B4-BE49-F238E27FC236}">
                <a16:creationId xmlns:a16="http://schemas.microsoft.com/office/drawing/2014/main" id="{20C172DD-2410-43F7-B96F-003CBB1B111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5499" y="1796791"/>
            <a:ext cx="3000986" cy="3000986"/>
          </a:xfrm>
          <a:prstGeom prst="rect">
            <a:avLst/>
          </a:prstGeom>
        </p:spPr>
      </p:pic>
      <p:cxnSp>
        <p:nvCxnSpPr>
          <p:cNvPr id="12" name="Straight Connector 11">
            <a:extLst>
              <a:ext uri="{FF2B5EF4-FFF2-40B4-BE49-F238E27FC236}">
                <a16:creationId xmlns:a16="http://schemas.microsoft.com/office/drawing/2014/main" id="{9020DCC9-F851-4562-BB20-1AB3C51BFD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731077" y="2086188"/>
            <a:ext cx="456732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1076" y="2198914"/>
            <a:ext cx="4931230" cy="3670180"/>
          </a:xfrm>
        </p:spPr>
        <p:txBody>
          <a:bodyPr>
            <a:normAutofit/>
          </a:bodyPr>
          <a:lstStyle/>
          <a:p>
            <a:pPr>
              <a:buFont typeface="Arial" panose="020B0604020202020204" pitchFamily="34" charset="0"/>
              <a:buChar char="•"/>
            </a:pPr>
            <a:r>
              <a:rPr lang="en-US"/>
              <a:t>Statewide Application Phone Line (1-866-255-4370)  </a:t>
            </a:r>
          </a:p>
          <a:p>
            <a:pPr>
              <a:buFont typeface="Arial" panose="020B0604020202020204" pitchFamily="34" charset="0"/>
              <a:buChar char="•"/>
            </a:pPr>
            <a:r>
              <a:rPr lang="en-US"/>
              <a:t>Online Application- www.legalaidwv.org</a:t>
            </a:r>
          </a:p>
          <a:p>
            <a:pPr>
              <a:buFont typeface="Arial" panose="020B0604020202020204" pitchFamily="34" charset="0"/>
              <a:buChar char="•"/>
            </a:pPr>
            <a:r>
              <a:rPr lang="en-US"/>
              <a:t>Application Line is staffed by 8 paralegals, and 1 Supervising Attorney.</a:t>
            </a:r>
          </a:p>
          <a:p>
            <a:pPr>
              <a:buFont typeface="Arial" panose="020B0604020202020204" pitchFamily="34" charset="0"/>
              <a:buChar char="•"/>
            </a:pPr>
            <a:r>
              <a:rPr lang="en-US"/>
              <a:t>Generally each year we take 14,000 phone calls.</a:t>
            </a:r>
          </a:p>
        </p:txBody>
      </p:sp>
      <p:sp>
        <p:nvSpPr>
          <p:cNvPr id="14" name="Rectangle 13">
            <a:extLst>
              <a:ext uri="{FF2B5EF4-FFF2-40B4-BE49-F238E27FC236}">
                <a16:creationId xmlns:a16="http://schemas.microsoft.com/office/drawing/2014/main" id="{D5FBCAC9-BD8B-4F3B-AD74-EF37D421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 y="6334316"/>
            <a:ext cx="9143989"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9556C5A8-AD7E-4CE7-87BE-9EA3B5E17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0438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Legal Information Resources</a:t>
            </a:r>
          </a:p>
        </p:txBody>
      </p:sp>
      <p:sp>
        <p:nvSpPr>
          <p:cNvPr id="7" name="Content Placeholder 6"/>
          <p:cNvSpPr>
            <a:spLocks noGrp="1"/>
          </p:cNvSpPr>
          <p:nvPr>
            <p:ph idx="1"/>
          </p:nvPr>
        </p:nvSpPr>
        <p:spPr>
          <a:xfrm>
            <a:off x="822959" y="1737361"/>
            <a:ext cx="4841240" cy="4131733"/>
          </a:xfrm>
        </p:spPr>
        <p:txBody>
          <a:bodyPr>
            <a:normAutofit/>
          </a:bodyPr>
          <a:lstStyle/>
          <a:p>
            <a:pPr>
              <a:buFont typeface="Arial" panose="020B0604020202020204" pitchFamily="34" charset="0"/>
              <a:buChar char="•"/>
            </a:pPr>
            <a:r>
              <a:rPr lang="en-US" sz="2400" dirty="0">
                <a:latin typeface="+mj-lt"/>
                <a:hlinkClick r:id="rId3"/>
              </a:rPr>
              <a:t>www.legalaidwv.org</a:t>
            </a:r>
            <a:r>
              <a:rPr lang="en-US" sz="2400" dirty="0">
                <a:latin typeface="+mj-lt"/>
              </a:rPr>
              <a:t> – Find Legal Information.</a:t>
            </a:r>
          </a:p>
          <a:p>
            <a:pPr>
              <a:buFont typeface="Arial" panose="020B0604020202020204" pitchFamily="34" charset="0"/>
              <a:buChar char="•"/>
            </a:pPr>
            <a:r>
              <a:rPr lang="en-US" sz="2400" dirty="0">
                <a:latin typeface="+mj-lt"/>
              </a:rPr>
              <a:t>Over 100 articles, written in FAQ format at 6</a:t>
            </a:r>
            <a:r>
              <a:rPr lang="en-US" sz="2400" baseline="30000" dirty="0">
                <a:latin typeface="+mj-lt"/>
              </a:rPr>
              <a:t>th</a:t>
            </a:r>
            <a:r>
              <a:rPr lang="en-US" sz="2400" dirty="0">
                <a:latin typeface="+mj-lt"/>
              </a:rPr>
              <a:t> grade reading level,</a:t>
            </a:r>
          </a:p>
          <a:p>
            <a:pPr>
              <a:buFont typeface="Arial" panose="020B0604020202020204" pitchFamily="34" charset="0"/>
              <a:buChar char="•"/>
            </a:pPr>
            <a:r>
              <a:rPr lang="en-US" sz="2400" dirty="0">
                <a:latin typeface="+mj-lt"/>
              </a:rPr>
              <a:t>Videos,</a:t>
            </a:r>
          </a:p>
          <a:p>
            <a:pPr>
              <a:buFont typeface="Arial" panose="020B0604020202020204" pitchFamily="34" charset="0"/>
              <a:buChar char="•"/>
            </a:pPr>
            <a:r>
              <a:rPr lang="en-US" sz="2400" dirty="0">
                <a:latin typeface="+mj-lt"/>
              </a:rPr>
              <a:t>Family &amp; Safety, Housing, Education, Employment, Health &amp; Benefits, Courts &amp; Hearings, Disaster Recovery, COVID-19 information.</a:t>
            </a:r>
          </a:p>
        </p:txBody>
      </p:sp>
      <p:pic>
        <p:nvPicPr>
          <p:cNvPr id="4" name="Graphic 3" descr="Internet">
            <a:extLst>
              <a:ext uri="{FF2B5EF4-FFF2-40B4-BE49-F238E27FC236}">
                <a16:creationId xmlns:a16="http://schemas.microsoft.com/office/drawing/2014/main" id="{8970721A-E2E1-486F-97B7-252DD6C8B36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15427" y="2476158"/>
            <a:ext cx="2351332" cy="2351332"/>
          </a:xfrm>
          <a:prstGeom prst="rect">
            <a:avLst/>
          </a:prstGeom>
        </p:spPr>
      </p:pic>
    </p:spTree>
    <p:extLst>
      <p:ext uri="{BB962C8B-B14F-4D97-AF65-F5344CB8AC3E}">
        <p14:creationId xmlns:p14="http://schemas.microsoft.com/office/powerpoint/2010/main" val="333344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What Prevents People from accessing legal services?</a:t>
            </a:r>
          </a:p>
        </p:txBody>
      </p:sp>
      <p:sp>
        <p:nvSpPr>
          <p:cNvPr id="3" name="Content Placeholder 2"/>
          <p:cNvSpPr>
            <a:spLocks noGrp="1"/>
          </p:cNvSpPr>
          <p:nvPr>
            <p:ph idx="1"/>
          </p:nvPr>
        </p:nvSpPr>
        <p:spPr>
          <a:xfrm>
            <a:off x="822959" y="1845734"/>
            <a:ext cx="4841240" cy="4023360"/>
          </a:xfrm>
        </p:spPr>
        <p:txBody>
          <a:bodyPr>
            <a:normAutofit fontScale="92500" lnSpcReduction="20000"/>
          </a:bodyPr>
          <a:lstStyle/>
          <a:p>
            <a:pPr marL="0" indent="0">
              <a:buNone/>
            </a:pPr>
            <a:endParaRPr lang="en-US" sz="1800" dirty="0"/>
          </a:p>
          <a:p>
            <a:pPr>
              <a:buFont typeface="Arial" panose="020B0604020202020204" pitchFamily="34" charset="0"/>
              <a:buChar char="•"/>
            </a:pPr>
            <a:r>
              <a:rPr lang="en-US" sz="2200" dirty="0"/>
              <a:t>While those in poverty are unable to afford counsel, many working poor cannot afford counsel either. </a:t>
            </a:r>
          </a:p>
          <a:p>
            <a:pPr>
              <a:buFont typeface="Arial" panose="020B0604020202020204" pitchFamily="34" charset="0"/>
              <a:buChar char="•"/>
            </a:pPr>
            <a:r>
              <a:rPr lang="en-US" sz="2200" dirty="0"/>
              <a:t>The law is complex and involves a great deal of education, experience and a significant commitment of time. </a:t>
            </a:r>
          </a:p>
          <a:p>
            <a:pPr>
              <a:buFont typeface="Arial" panose="020B0604020202020204" pitchFamily="34" charset="0"/>
              <a:buChar char="•"/>
            </a:pPr>
            <a:r>
              <a:rPr lang="en-US" sz="2200" dirty="0"/>
              <a:t>Legal Aid and other similar organizations often work at capacity and may lack resources to meet all of the need for legal services. </a:t>
            </a:r>
          </a:p>
          <a:p>
            <a:pPr>
              <a:buFont typeface="Arial" panose="020B0604020202020204" pitchFamily="34" charset="0"/>
              <a:buChar char="•"/>
            </a:pPr>
            <a:r>
              <a:rPr lang="en-US" sz="2200" dirty="0"/>
              <a:t>Grant restrictions and conflict rules that apply to Legal Aid can prohibit poor people from qualifying for free legal services. </a:t>
            </a:r>
          </a:p>
          <a:p>
            <a:pPr>
              <a:buFont typeface="Arial" panose="020B0604020202020204" pitchFamily="34" charset="0"/>
              <a:buChar char="•"/>
            </a:pPr>
            <a:endParaRPr lang="en-US" sz="1700" dirty="0"/>
          </a:p>
          <a:p>
            <a:pPr>
              <a:buFont typeface="Arial" panose="020B0604020202020204" pitchFamily="34" charset="0"/>
              <a:buChar char="•"/>
            </a:pPr>
            <a:endParaRPr lang="en-US" sz="1700" dirty="0"/>
          </a:p>
        </p:txBody>
      </p:sp>
      <p:pic>
        <p:nvPicPr>
          <p:cNvPr id="5" name="Graphic 4" descr="Questions">
            <a:extLst>
              <a:ext uri="{FF2B5EF4-FFF2-40B4-BE49-F238E27FC236}">
                <a16:creationId xmlns:a16="http://schemas.microsoft.com/office/drawing/2014/main" id="{8DDA710C-1E83-4197-8ABB-0C9E573EBB7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15427" y="2476158"/>
            <a:ext cx="2351332" cy="2351332"/>
          </a:xfrm>
          <a:prstGeom prst="rect">
            <a:avLst/>
          </a:prstGeom>
        </p:spPr>
      </p:pic>
    </p:spTree>
    <p:extLst>
      <p:ext uri="{BB962C8B-B14F-4D97-AF65-F5344CB8AC3E}">
        <p14:creationId xmlns:p14="http://schemas.microsoft.com/office/powerpoint/2010/main" val="3197565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Graphic 3" descr="Help">
            <a:extLst>
              <a:ext uri="{FF2B5EF4-FFF2-40B4-BE49-F238E27FC236}">
                <a16:creationId xmlns:a16="http://schemas.microsoft.com/office/drawing/2014/main" id="{66714BE4-B91F-4E12-8CA3-4AD86F900B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5499" y="1796791"/>
            <a:ext cx="3000986" cy="3000986"/>
          </a:xfrm>
          <a:prstGeom prst="rect">
            <a:avLst/>
          </a:prstGeom>
        </p:spPr>
      </p:pic>
      <p:sp>
        <p:nvSpPr>
          <p:cNvPr id="3" name="Content Placeholder 2"/>
          <p:cNvSpPr>
            <a:spLocks noGrp="1"/>
          </p:cNvSpPr>
          <p:nvPr>
            <p:ph idx="1"/>
          </p:nvPr>
        </p:nvSpPr>
        <p:spPr>
          <a:xfrm>
            <a:off x="3731076" y="2198914"/>
            <a:ext cx="4931230" cy="3670180"/>
          </a:xfrm>
        </p:spPr>
        <p:txBody>
          <a:bodyPr>
            <a:normAutofit/>
          </a:bodyPr>
          <a:lstStyle/>
          <a:p>
            <a:endParaRPr lang="en-US" dirty="0"/>
          </a:p>
          <a:p>
            <a:r>
              <a:rPr lang="en-US" sz="2400" dirty="0"/>
              <a:t>“Life’s most persistent and urgent question is “What are you doing for others?”</a:t>
            </a:r>
          </a:p>
          <a:p>
            <a:r>
              <a:rPr lang="en-US" sz="2400" i="1" dirty="0"/>
              <a:t>    - Dr. Martin Luther King, Jr. </a:t>
            </a:r>
            <a:endParaRPr lang="en-US" sz="2400" dirty="0"/>
          </a:p>
          <a:p>
            <a:pPr marL="201168" lvl="1" indent="0">
              <a:buNone/>
            </a:pPr>
            <a:r>
              <a:rPr lang="en-US" dirty="0"/>
              <a:t>                 </a:t>
            </a:r>
            <a:endParaRPr lang="en-US" i="1" dirty="0"/>
          </a:p>
          <a:p>
            <a:endParaRPr lang="en-US" dirty="0"/>
          </a:p>
        </p:txBody>
      </p:sp>
    </p:spTree>
    <p:extLst>
      <p:ext uri="{BB962C8B-B14F-4D97-AF65-F5344CB8AC3E}">
        <p14:creationId xmlns:p14="http://schemas.microsoft.com/office/powerpoint/2010/main" val="885465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Pro Bono Service?</a:t>
            </a:r>
          </a:p>
        </p:txBody>
      </p:sp>
      <p:graphicFrame>
        <p:nvGraphicFramePr>
          <p:cNvPr id="5" name="Content Placeholder 2">
            <a:extLst>
              <a:ext uri="{FF2B5EF4-FFF2-40B4-BE49-F238E27FC236}">
                <a16:creationId xmlns:a16="http://schemas.microsoft.com/office/drawing/2014/main" id="{DB3DDF95-A5D8-4CB8-9673-BD73D8A8B383}"/>
              </a:ext>
            </a:extLst>
          </p:cNvPr>
          <p:cNvGraphicFramePr>
            <a:graphicFrameLocks noGrp="1"/>
          </p:cNvGraphicFramePr>
          <p:nvPr>
            <p:ph idx="1"/>
            <p:extLst>
              <p:ext uri="{D42A27DB-BD31-4B8C-83A1-F6EECF244321}">
                <p14:modId xmlns:p14="http://schemas.microsoft.com/office/powerpoint/2010/main" val="28279431"/>
              </p:ext>
            </p:extLst>
          </p:nvPr>
        </p:nvGraphicFramePr>
        <p:xfrm>
          <a:off x="609600" y="2438400"/>
          <a:ext cx="75438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59293C48-5208-4381-978D-3B8AC3BA10C6}"/>
              </a:ext>
            </a:extLst>
          </p:cNvPr>
          <p:cNvSpPr txBox="1"/>
          <p:nvPr/>
        </p:nvSpPr>
        <p:spPr>
          <a:xfrm>
            <a:off x="1676400" y="1855261"/>
            <a:ext cx="5791200" cy="830997"/>
          </a:xfrm>
          <a:prstGeom prst="rect">
            <a:avLst/>
          </a:prstGeom>
          <a:noFill/>
        </p:spPr>
        <p:txBody>
          <a:bodyPr wrap="square" rtlCol="0">
            <a:spAutoFit/>
          </a:bodyPr>
          <a:lstStyle/>
          <a:p>
            <a:r>
              <a:rPr lang="en-US" dirty="0">
                <a:latin typeface="+mn-lt"/>
              </a:rPr>
              <a:t>A lot of lawyers have their own definition. </a:t>
            </a:r>
          </a:p>
          <a:p>
            <a:endParaRPr lang="en-US" dirty="0"/>
          </a:p>
        </p:txBody>
      </p:sp>
    </p:spTree>
    <p:extLst>
      <p:ext uri="{BB962C8B-B14F-4D97-AF65-F5344CB8AC3E}">
        <p14:creationId xmlns:p14="http://schemas.microsoft.com/office/powerpoint/2010/main" val="2660364034"/>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66"/>
        </a:dk1>
        <a:lt1>
          <a:srgbClr val="4780B9"/>
        </a:lt1>
        <a:dk2>
          <a:srgbClr val="0037A4"/>
        </a:dk2>
        <a:lt2>
          <a:srgbClr val="777777"/>
        </a:lt2>
        <a:accent1>
          <a:srgbClr val="BCB800"/>
        </a:accent1>
        <a:accent2>
          <a:srgbClr val="6699FF"/>
        </a:accent2>
        <a:accent3>
          <a:srgbClr val="B1C0D9"/>
        </a:accent3>
        <a:accent4>
          <a:srgbClr val="000056"/>
        </a:accent4>
        <a:accent5>
          <a:srgbClr val="DAD8AA"/>
        </a:accent5>
        <a:accent6>
          <a:srgbClr val="5C8AE7"/>
        </a:accent6>
        <a:hlink>
          <a:srgbClr val="0066FF"/>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owerpoint theme">
  <a:themeElements>
    <a:clrScheme name="Custom 2">
      <a:dk1>
        <a:srgbClr val="004772"/>
      </a:dk1>
      <a:lt1>
        <a:srgbClr val="F4F1D0"/>
      </a:lt1>
      <a:dk2>
        <a:srgbClr val="003555"/>
      </a:dk2>
      <a:lt2>
        <a:srgbClr val="F7F5DD"/>
      </a:lt2>
      <a:accent1>
        <a:srgbClr val="DED574"/>
      </a:accent1>
      <a:accent2>
        <a:srgbClr val="EFE6D5"/>
      </a:accent2>
      <a:accent3>
        <a:srgbClr val="513721"/>
      </a:accent3>
      <a:accent4>
        <a:srgbClr val="004A78"/>
      </a:accent4>
      <a:accent5>
        <a:srgbClr val="F2F6F8"/>
      </a:accent5>
      <a:accent6>
        <a:srgbClr val="EBE6AB"/>
      </a:accent6>
      <a:hlink>
        <a:srgbClr val="004772"/>
      </a:hlink>
      <a:folHlink>
        <a:srgbClr val="264250"/>
      </a:folHlink>
    </a:clrScheme>
    <a:fontScheme name="Glass Layers">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lass Layers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Glass Layers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Glass Layers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Glass Layers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Glass Layers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Glass Layers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Glass Layers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Glass Layers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
      <a:clrScheme name="powerpoint theme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powerpoint theme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powerpoint theme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powerpoint theme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powerpoint theme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powerpoint theme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powerpoint theme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powerpoint theme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
      <a:clrScheme name="powerpoint theme 9">
        <a:dk1>
          <a:srgbClr val="000066"/>
        </a:dk1>
        <a:lt1>
          <a:srgbClr val="4780B9"/>
        </a:lt1>
        <a:dk2>
          <a:srgbClr val="0037A4"/>
        </a:dk2>
        <a:lt2>
          <a:srgbClr val="777777"/>
        </a:lt2>
        <a:accent1>
          <a:srgbClr val="BCB800"/>
        </a:accent1>
        <a:accent2>
          <a:srgbClr val="6699FF"/>
        </a:accent2>
        <a:accent3>
          <a:srgbClr val="B1C0D9"/>
        </a:accent3>
        <a:accent4>
          <a:srgbClr val="000056"/>
        </a:accent4>
        <a:accent5>
          <a:srgbClr val="DAD8AA"/>
        </a:accent5>
        <a:accent6>
          <a:srgbClr val="5C8AE7"/>
        </a:accent6>
        <a:hlink>
          <a:srgbClr val="336699"/>
        </a:hlink>
        <a:folHlink>
          <a:srgbClr val="000066"/>
        </a:folHlink>
      </a:clrScheme>
      <a:clrMap bg1="lt1" tx1="dk1" bg2="lt2" tx2="dk2" accent1="accent1" accent2="accent2" accent3="accent3" accent4="accent4" accent5="accent5" accent6="accent6" hlink="hlink" folHlink="folHlink"/>
    </a:extraClrScheme>
    <a:extraClrScheme>
      <a:clrScheme name="powerpoint theme 10">
        <a:dk1>
          <a:srgbClr val="000066"/>
        </a:dk1>
        <a:lt1>
          <a:srgbClr val="4780B9"/>
        </a:lt1>
        <a:dk2>
          <a:srgbClr val="0037A4"/>
        </a:dk2>
        <a:lt2>
          <a:srgbClr val="777777"/>
        </a:lt2>
        <a:accent1>
          <a:srgbClr val="BCB800"/>
        </a:accent1>
        <a:accent2>
          <a:srgbClr val="6699FF"/>
        </a:accent2>
        <a:accent3>
          <a:srgbClr val="B1C0D9"/>
        </a:accent3>
        <a:accent4>
          <a:srgbClr val="000056"/>
        </a:accent4>
        <a:accent5>
          <a:srgbClr val="DAD8AA"/>
        </a:accent5>
        <a:accent6>
          <a:srgbClr val="5C8AE7"/>
        </a:accent6>
        <a:hlink>
          <a:srgbClr val="0066FF"/>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iamiPresentation2">
  <a:themeElements>
    <a:clrScheme name="">
      <a:dk1>
        <a:srgbClr val="000000"/>
      </a:dk1>
      <a:lt1>
        <a:srgbClr val="FFFFFF"/>
      </a:lt1>
      <a:dk2>
        <a:srgbClr val="993300"/>
      </a:dk2>
      <a:lt2>
        <a:srgbClr val="FFFF00"/>
      </a:lt2>
      <a:accent1>
        <a:srgbClr val="FF9900"/>
      </a:accent1>
      <a:accent2>
        <a:srgbClr val="666633"/>
      </a:accent2>
      <a:accent3>
        <a:srgbClr val="CAADAA"/>
      </a:accent3>
      <a:accent4>
        <a:srgbClr val="DADADA"/>
      </a:accent4>
      <a:accent5>
        <a:srgbClr val="FFCAAA"/>
      </a:accent5>
      <a:accent6>
        <a:srgbClr val="5C5C2D"/>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MiamiPresentation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iamiPresentation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iamiPresentation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iamiPresentation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iamiPresentation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iamiPresentation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iamiPresentation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MiamiPresentation2 8">
        <a:dk1>
          <a:srgbClr val="000066"/>
        </a:dk1>
        <a:lt1>
          <a:srgbClr val="4780B9"/>
        </a:lt1>
        <a:dk2>
          <a:srgbClr val="0037A4"/>
        </a:dk2>
        <a:lt2>
          <a:srgbClr val="777777"/>
        </a:lt2>
        <a:accent1>
          <a:srgbClr val="BCB800"/>
        </a:accent1>
        <a:accent2>
          <a:srgbClr val="6699FF"/>
        </a:accent2>
        <a:accent3>
          <a:srgbClr val="B1C0D9"/>
        </a:accent3>
        <a:accent4>
          <a:srgbClr val="000056"/>
        </a:accent4>
        <a:accent5>
          <a:srgbClr val="DAD8AA"/>
        </a:accent5>
        <a:accent6>
          <a:srgbClr val="5C8AE7"/>
        </a:accent6>
        <a:hlink>
          <a:srgbClr val="336699"/>
        </a:hlink>
        <a:folHlink>
          <a:srgbClr val="000066"/>
        </a:folHlink>
      </a:clrScheme>
      <a:clrMap bg1="lt1" tx1="dk1" bg2="lt2" tx2="dk2" accent1="accent1" accent2="accent2" accent3="accent3" accent4="accent4" accent5="accent5" accent6="accent6" hlink="hlink" folHlink="folHlink"/>
    </a:extraClrScheme>
    <a:extraClrScheme>
      <a:clrScheme name="MiamiPresentation2 9">
        <a:dk1>
          <a:srgbClr val="000066"/>
        </a:dk1>
        <a:lt1>
          <a:srgbClr val="4780B9"/>
        </a:lt1>
        <a:dk2>
          <a:srgbClr val="0037A4"/>
        </a:dk2>
        <a:lt2>
          <a:srgbClr val="777777"/>
        </a:lt2>
        <a:accent1>
          <a:srgbClr val="BCB800"/>
        </a:accent1>
        <a:accent2>
          <a:srgbClr val="6699FF"/>
        </a:accent2>
        <a:accent3>
          <a:srgbClr val="B1C0D9"/>
        </a:accent3>
        <a:accent4>
          <a:srgbClr val="000056"/>
        </a:accent4>
        <a:accent5>
          <a:srgbClr val="DAD8AA"/>
        </a:accent5>
        <a:accent6>
          <a:srgbClr val="5C8AE7"/>
        </a:accent6>
        <a:hlink>
          <a:srgbClr val="0066FF"/>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A5E2366790F14488D0B029E696C3CDA" ma:contentTypeVersion="11" ma:contentTypeDescription="Create a new document." ma:contentTypeScope="" ma:versionID="f244301d3351ead00e80bd0240b8e5e7">
  <xsd:schema xmlns:xsd="http://www.w3.org/2001/XMLSchema" xmlns:xs="http://www.w3.org/2001/XMLSchema" xmlns:p="http://schemas.microsoft.com/office/2006/metadata/properties" xmlns:ns3="fec8dcf9-324b-436e-9e8e-3ffefc528681" xmlns:ns4="3a556bad-a422-45b0-aecf-cd429262cc30" targetNamespace="http://schemas.microsoft.com/office/2006/metadata/properties" ma:root="true" ma:fieldsID="6d8b9ab9eca2333d563c3000b263d855" ns3:_="" ns4:_="">
    <xsd:import namespace="fec8dcf9-324b-436e-9e8e-3ffefc528681"/>
    <xsd:import namespace="3a556bad-a422-45b0-aecf-cd429262cc3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c8dcf9-324b-436e-9e8e-3ffefc528681"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556bad-a422-45b0-aecf-cd429262cc3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55EC04-8C14-41E0-8E41-A4262D26557C}">
  <ds:schemaRefs>
    <ds:schemaRef ds:uri="http://schemas.microsoft.com/sharepoint/v3/contenttype/forms"/>
  </ds:schemaRefs>
</ds:datastoreItem>
</file>

<file path=customXml/itemProps2.xml><?xml version="1.0" encoding="utf-8"?>
<ds:datastoreItem xmlns:ds="http://schemas.openxmlformats.org/officeDocument/2006/customXml" ds:itemID="{4A4DD049-1FC7-41DB-9F37-FD427B1A9B0F}">
  <ds:schemaRefs>
    <ds:schemaRef ds:uri="3a556bad-a422-45b0-aecf-cd429262cc30"/>
    <ds:schemaRef ds:uri="http://schemas.microsoft.com/office/2006/documentManagement/types"/>
    <ds:schemaRef ds:uri="http://purl.org/dc/dcmitype/"/>
    <ds:schemaRef ds:uri="fec8dcf9-324b-436e-9e8e-3ffefc528681"/>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75C64AF1-B192-4CD4-8270-C6AEC03F38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c8dcf9-324b-436e-9e8e-3ffefc528681"/>
    <ds:schemaRef ds:uri="3a556bad-a422-45b0-aecf-cd429262cc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5198</TotalTime>
  <Words>1858</Words>
  <Application>Microsoft Office PowerPoint</Application>
  <PresentationFormat>On-screen Show (4:3)</PresentationFormat>
  <Paragraphs>252</Paragraphs>
  <Slides>23</Slides>
  <Notes>16</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23</vt:i4>
      </vt:variant>
    </vt:vector>
  </HeadingPairs>
  <TitlesOfParts>
    <vt:vector size="33" baseType="lpstr">
      <vt:lpstr>Arial</vt:lpstr>
      <vt:lpstr>Arial Black</vt:lpstr>
      <vt:lpstr>Calibri</vt:lpstr>
      <vt:lpstr>Calibri Light</vt:lpstr>
      <vt:lpstr>Times New Roman</vt:lpstr>
      <vt:lpstr>Wingdings</vt:lpstr>
      <vt:lpstr>Custom Design</vt:lpstr>
      <vt:lpstr>powerpoint theme</vt:lpstr>
      <vt:lpstr>MiamiPresentation2</vt:lpstr>
      <vt:lpstr>Retrospect</vt:lpstr>
      <vt:lpstr>Pro Bono Opportunities</vt:lpstr>
      <vt:lpstr>PowerPoint Presentation</vt:lpstr>
      <vt:lpstr>What is Legal Aid?</vt:lpstr>
      <vt:lpstr>Eligibility for Legal Aid</vt:lpstr>
      <vt:lpstr>How to Apply for Legal Aid:</vt:lpstr>
      <vt:lpstr>Legal Information Resources</vt:lpstr>
      <vt:lpstr>What Prevents People from accessing legal services?</vt:lpstr>
      <vt:lpstr>PowerPoint Presentation</vt:lpstr>
      <vt:lpstr>What is Pro Bono Service?</vt:lpstr>
      <vt:lpstr>According to the Rules: RPC 6.1</vt:lpstr>
      <vt:lpstr>According to the Rules: RPC 6.1: </vt:lpstr>
      <vt:lpstr> According to the Rules:  Guiding Principles</vt:lpstr>
      <vt:lpstr>Why engage in Pro Bono?  From the LAWV Pro Bono Survey of WV State Bar Members (Spring 2022)</vt:lpstr>
      <vt:lpstr>Why is it a challenge to engage in pro bono?</vt:lpstr>
      <vt:lpstr> What does Legal Aid do  to make it easier?</vt:lpstr>
      <vt:lpstr>CLE Credit- Pro Bono Service</vt:lpstr>
      <vt:lpstr>Pro Bono Opportunities</vt:lpstr>
      <vt:lpstr>Areas of Law where Legal Aid has a need for volunteers</vt:lpstr>
      <vt:lpstr>   How to start </vt:lpstr>
      <vt:lpstr>Volunteer opportunities through the WV State Bar</vt:lpstr>
      <vt:lpstr>Tuesday Legal Connect</vt:lpstr>
      <vt:lpstr>WV Free Legal Answers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 Bono Opportunities</dc:title>
  <dc:creator>Kate White</dc:creator>
  <cp:lastModifiedBy>Molly Russell</cp:lastModifiedBy>
  <cp:revision>6</cp:revision>
  <cp:lastPrinted>2022-04-11T11:51:27Z</cp:lastPrinted>
  <dcterms:created xsi:type="dcterms:W3CDTF">2020-08-25T14:23:04Z</dcterms:created>
  <dcterms:modified xsi:type="dcterms:W3CDTF">2023-03-10T16:54:07Z</dcterms:modified>
</cp:coreProperties>
</file>