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421" r:id="rId3"/>
    <p:sldId id="431" r:id="rId4"/>
    <p:sldId id="416" r:id="rId5"/>
    <p:sldId id="422" r:id="rId6"/>
    <p:sldId id="418" r:id="rId7"/>
    <p:sldId id="424" r:id="rId8"/>
    <p:sldId id="417" r:id="rId9"/>
    <p:sldId id="425" r:id="rId10"/>
    <p:sldId id="426" r:id="rId11"/>
    <p:sldId id="427" r:id="rId12"/>
    <p:sldId id="430" r:id="rId13"/>
    <p:sldId id="419" r:id="rId14"/>
    <p:sldId id="432" r:id="rId15"/>
    <p:sldId id="272" r:id="rId16"/>
    <p:sldId id="273" r:id="rId17"/>
    <p:sldId id="274" r:id="rId18"/>
    <p:sldId id="275" r:id="rId19"/>
    <p:sldId id="276" r:id="rId20"/>
    <p:sldId id="277" r:id="rId21"/>
    <p:sldId id="429" r:id="rId22"/>
    <p:sldId id="428"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4B53CA-8A95-4DD0-A972-E35DED96182E}" v="4" dt="2024-02-26T18:41:24.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2" autoAdjust="0"/>
    <p:restoredTop sz="94660"/>
  </p:normalViewPr>
  <p:slideViewPr>
    <p:cSldViewPr snapToGrid="0">
      <p:cViewPr varScale="1">
        <p:scale>
          <a:sx n="63" d="100"/>
          <a:sy n="63" d="100"/>
        </p:scale>
        <p:origin x="12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1979B-2135-4D37-B3EB-BFBE1B73F277}"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2AD54F93-1EFE-4139-B0A3-ED913DD99F39}">
      <dgm:prSet/>
      <dgm:spPr/>
      <dgm:t>
        <a:bodyPr/>
        <a:lstStyle/>
        <a:p>
          <a:r>
            <a:rPr lang="en-US" dirty="0"/>
            <a:t>The court of original jurisdiction for most cases decided by the federal courts.</a:t>
          </a:r>
        </a:p>
      </dgm:t>
    </dgm:pt>
    <dgm:pt modelId="{586793E2-EF98-43F9-967D-3C0508FAC202}" type="parTrans" cxnId="{DF0679CE-9BBA-4BA2-BEA3-F3F0FE892E1C}">
      <dgm:prSet/>
      <dgm:spPr/>
      <dgm:t>
        <a:bodyPr/>
        <a:lstStyle/>
        <a:p>
          <a:endParaRPr lang="en-US"/>
        </a:p>
      </dgm:t>
    </dgm:pt>
    <dgm:pt modelId="{D769EC40-B383-43A8-B6E6-1F8E544E6CE6}" type="sibTrans" cxnId="{DF0679CE-9BBA-4BA2-BEA3-F3F0FE892E1C}">
      <dgm:prSet/>
      <dgm:spPr/>
      <dgm:t>
        <a:bodyPr/>
        <a:lstStyle/>
        <a:p>
          <a:endParaRPr lang="en-US"/>
        </a:p>
      </dgm:t>
    </dgm:pt>
    <dgm:pt modelId="{E9F9BA81-25EF-42EC-98B3-2FEEADA81254}">
      <dgm:prSet/>
      <dgm:spPr/>
      <dgm:t>
        <a:bodyPr/>
        <a:lstStyle/>
        <a:p>
          <a:r>
            <a:rPr lang="en-US" dirty="0"/>
            <a:t>There are </a:t>
          </a:r>
          <a:r>
            <a:rPr lang="en-US" u="sng" dirty="0"/>
            <a:t>94 US District Courts</a:t>
          </a:r>
          <a:r>
            <a:rPr lang="en-US" dirty="0"/>
            <a:t> – at least one in each state</a:t>
          </a:r>
        </a:p>
      </dgm:t>
    </dgm:pt>
    <dgm:pt modelId="{340F07A1-13D1-49E5-9E29-2A6C3A065D65}" type="parTrans" cxnId="{067EBA99-52C5-427F-A9FE-D7957FC983B0}">
      <dgm:prSet/>
      <dgm:spPr/>
      <dgm:t>
        <a:bodyPr/>
        <a:lstStyle/>
        <a:p>
          <a:endParaRPr lang="en-US"/>
        </a:p>
      </dgm:t>
    </dgm:pt>
    <dgm:pt modelId="{B7C1717E-8D1B-43BF-AA03-85C24CFF4856}" type="sibTrans" cxnId="{067EBA99-52C5-427F-A9FE-D7957FC983B0}">
      <dgm:prSet/>
      <dgm:spPr/>
      <dgm:t>
        <a:bodyPr/>
        <a:lstStyle/>
        <a:p>
          <a:endParaRPr lang="en-US"/>
        </a:p>
      </dgm:t>
    </dgm:pt>
    <dgm:pt modelId="{02BA64BF-3500-407F-BE4F-0D529FDCFDF2}">
      <dgm:prSet/>
      <dgm:spPr/>
      <dgm:t>
        <a:bodyPr/>
        <a:lstStyle/>
        <a:p>
          <a:r>
            <a:rPr lang="en-US" dirty="0"/>
            <a:t>The subject matter of the court’s jurisdiction extends to (</a:t>
          </a:r>
          <a:r>
            <a:rPr lang="en-US" i="1" dirty="0"/>
            <a:t>primarily</a:t>
          </a:r>
          <a:r>
            <a:rPr lang="en-US" dirty="0"/>
            <a:t>)</a:t>
          </a:r>
        </a:p>
      </dgm:t>
    </dgm:pt>
    <dgm:pt modelId="{B3636BE9-5A89-40FB-B202-52B5B00F53F5}" type="parTrans" cxnId="{B71F8116-6D03-4395-A4D4-F904B50DFC28}">
      <dgm:prSet/>
      <dgm:spPr/>
      <dgm:t>
        <a:bodyPr/>
        <a:lstStyle/>
        <a:p>
          <a:endParaRPr lang="en-US"/>
        </a:p>
      </dgm:t>
    </dgm:pt>
    <dgm:pt modelId="{E6BBAB3A-4A4D-4D88-983A-5E003CBE1218}" type="sibTrans" cxnId="{B71F8116-6D03-4395-A4D4-F904B50DFC28}">
      <dgm:prSet/>
      <dgm:spPr/>
      <dgm:t>
        <a:bodyPr/>
        <a:lstStyle/>
        <a:p>
          <a:endParaRPr lang="en-US"/>
        </a:p>
      </dgm:t>
    </dgm:pt>
    <dgm:pt modelId="{50E5A470-4FFF-468F-99E5-CFD2F47EF531}">
      <dgm:prSet/>
      <dgm:spPr/>
      <dgm:t>
        <a:bodyPr/>
        <a:lstStyle/>
        <a:p>
          <a:r>
            <a:rPr lang="en-US" dirty="0"/>
            <a:t>Federal crimes</a:t>
          </a:r>
          <a:r>
            <a:rPr lang="en-US" baseline="30000" dirty="0"/>
            <a:t>1</a:t>
          </a:r>
        </a:p>
      </dgm:t>
    </dgm:pt>
    <dgm:pt modelId="{F334F8CC-5407-4D5A-A3F3-5145730EF6D2}" type="parTrans" cxnId="{E3507F04-7DD4-4CB2-809A-57BACD5F151F}">
      <dgm:prSet/>
      <dgm:spPr/>
      <dgm:t>
        <a:bodyPr/>
        <a:lstStyle/>
        <a:p>
          <a:endParaRPr lang="en-US"/>
        </a:p>
      </dgm:t>
    </dgm:pt>
    <dgm:pt modelId="{AD2B7C3C-3082-4972-AF3B-207051590DB6}" type="sibTrans" cxnId="{E3507F04-7DD4-4CB2-809A-57BACD5F151F}">
      <dgm:prSet/>
      <dgm:spPr/>
      <dgm:t>
        <a:bodyPr/>
        <a:lstStyle/>
        <a:p>
          <a:endParaRPr lang="en-US"/>
        </a:p>
      </dgm:t>
    </dgm:pt>
    <dgm:pt modelId="{F57EEACB-2BE2-4F76-A0C7-E97EC093E9A3}">
      <dgm:prSet custT="1"/>
      <dgm:spPr/>
      <dgm:t>
        <a:bodyPr/>
        <a:lstStyle/>
        <a:p>
          <a:r>
            <a:rPr lang="en-US" sz="1600" dirty="0"/>
            <a:t>Civil disputes arising under federal law</a:t>
          </a:r>
          <a:r>
            <a:rPr lang="en-US" sz="1600" baseline="30000" dirty="0"/>
            <a:t>2</a:t>
          </a:r>
        </a:p>
      </dgm:t>
    </dgm:pt>
    <dgm:pt modelId="{0DB40751-6A66-4D04-A917-D845CFC97BD1}" type="parTrans" cxnId="{12AE457F-8704-4D0F-B5C5-EDF1D9B08497}">
      <dgm:prSet/>
      <dgm:spPr/>
      <dgm:t>
        <a:bodyPr/>
        <a:lstStyle/>
        <a:p>
          <a:endParaRPr lang="en-US"/>
        </a:p>
      </dgm:t>
    </dgm:pt>
    <dgm:pt modelId="{B82B2E63-8E73-4609-8499-EFB65FB0F305}" type="sibTrans" cxnId="{12AE457F-8704-4D0F-B5C5-EDF1D9B08497}">
      <dgm:prSet/>
      <dgm:spPr/>
      <dgm:t>
        <a:bodyPr/>
        <a:lstStyle/>
        <a:p>
          <a:endParaRPr lang="en-US"/>
        </a:p>
      </dgm:t>
    </dgm:pt>
    <dgm:pt modelId="{93E8562F-185A-4C19-B3C8-22A09D40D657}">
      <dgm:prSet custT="1"/>
      <dgm:spPr/>
      <dgm:t>
        <a:bodyPr/>
        <a:lstStyle/>
        <a:p>
          <a:r>
            <a:rPr lang="en-US" sz="1600" dirty="0"/>
            <a:t>Civil disputes between citizens of different states where the claims exceed $75,000</a:t>
          </a:r>
          <a:r>
            <a:rPr lang="en-US" sz="1600" baseline="30000" dirty="0"/>
            <a:t>3</a:t>
          </a:r>
        </a:p>
      </dgm:t>
    </dgm:pt>
    <dgm:pt modelId="{290E6249-EFC5-44F5-8576-A38509D6DD9A}" type="parTrans" cxnId="{3DA5F73C-632F-4E34-8486-414B4CE0FC33}">
      <dgm:prSet/>
      <dgm:spPr/>
      <dgm:t>
        <a:bodyPr/>
        <a:lstStyle/>
        <a:p>
          <a:endParaRPr lang="en-US"/>
        </a:p>
      </dgm:t>
    </dgm:pt>
    <dgm:pt modelId="{E1292299-9003-4ABA-9381-DBE442B4D2A6}" type="sibTrans" cxnId="{3DA5F73C-632F-4E34-8486-414B4CE0FC33}">
      <dgm:prSet/>
      <dgm:spPr/>
      <dgm:t>
        <a:bodyPr/>
        <a:lstStyle/>
        <a:p>
          <a:endParaRPr lang="en-US"/>
        </a:p>
      </dgm:t>
    </dgm:pt>
    <dgm:pt modelId="{94AF1295-CDE0-430C-BE64-1149187DAFCD}">
      <dgm:prSet/>
      <dgm:spPr/>
      <dgm:t>
        <a:bodyPr/>
        <a:lstStyle/>
        <a:p>
          <a:r>
            <a:rPr lang="en-US" dirty="0"/>
            <a:t>Federal courts are courts of limited jurisdiction.</a:t>
          </a:r>
        </a:p>
      </dgm:t>
    </dgm:pt>
    <dgm:pt modelId="{212DFD19-BF69-47F8-AF21-FFB67F2E64AC}" type="parTrans" cxnId="{5DDFE8D3-B9D2-4F5F-B566-891BD0BE042A}">
      <dgm:prSet/>
      <dgm:spPr/>
      <dgm:t>
        <a:bodyPr/>
        <a:lstStyle/>
        <a:p>
          <a:endParaRPr lang="en-US"/>
        </a:p>
      </dgm:t>
    </dgm:pt>
    <dgm:pt modelId="{DF502662-038D-4878-8BBD-66C6C0AE4E8D}" type="sibTrans" cxnId="{5DDFE8D3-B9D2-4F5F-B566-891BD0BE042A}">
      <dgm:prSet/>
      <dgm:spPr/>
      <dgm:t>
        <a:bodyPr/>
        <a:lstStyle/>
        <a:p>
          <a:endParaRPr lang="en-US"/>
        </a:p>
      </dgm:t>
    </dgm:pt>
    <dgm:pt modelId="{0BEDFCC9-228C-4D4A-BFC5-1C8F118ED9E9}" type="pres">
      <dgm:prSet presAssocID="{BC31979B-2135-4D37-B3EB-BFBE1B73F277}" presName="diagram" presStyleCnt="0">
        <dgm:presLayoutVars>
          <dgm:chPref val="1"/>
          <dgm:dir/>
          <dgm:animOne val="branch"/>
          <dgm:animLvl val="lvl"/>
          <dgm:resizeHandles val="exact"/>
        </dgm:presLayoutVars>
      </dgm:prSet>
      <dgm:spPr/>
    </dgm:pt>
    <dgm:pt modelId="{1CC49C5C-2481-4EF6-A1B1-29820C13560E}" type="pres">
      <dgm:prSet presAssocID="{94AF1295-CDE0-430C-BE64-1149187DAFCD}" presName="root1" presStyleCnt="0"/>
      <dgm:spPr/>
    </dgm:pt>
    <dgm:pt modelId="{6BD14AEC-E193-49A9-8B1C-006610351B8D}" type="pres">
      <dgm:prSet presAssocID="{94AF1295-CDE0-430C-BE64-1149187DAFCD}" presName="LevelOneTextNode" presStyleLbl="node0" presStyleIdx="0" presStyleCnt="4">
        <dgm:presLayoutVars>
          <dgm:chPref val="3"/>
        </dgm:presLayoutVars>
      </dgm:prSet>
      <dgm:spPr/>
    </dgm:pt>
    <dgm:pt modelId="{CD26EFFE-9BD2-433B-A149-390CFAE3DED2}" type="pres">
      <dgm:prSet presAssocID="{94AF1295-CDE0-430C-BE64-1149187DAFCD}" presName="level2hierChild" presStyleCnt="0"/>
      <dgm:spPr/>
    </dgm:pt>
    <dgm:pt modelId="{CD336D8C-2899-43F3-8A15-93C05C6C998D}" type="pres">
      <dgm:prSet presAssocID="{2AD54F93-1EFE-4139-B0A3-ED913DD99F39}" presName="root1" presStyleCnt="0"/>
      <dgm:spPr/>
    </dgm:pt>
    <dgm:pt modelId="{243F587D-B50D-4C5E-AD8D-57A57BAB249E}" type="pres">
      <dgm:prSet presAssocID="{2AD54F93-1EFE-4139-B0A3-ED913DD99F39}" presName="LevelOneTextNode" presStyleLbl="node0" presStyleIdx="1" presStyleCnt="4" custLinFactY="15328" custLinFactNeighborX="1781" custLinFactNeighborY="100000">
        <dgm:presLayoutVars>
          <dgm:chPref val="3"/>
        </dgm:presLayoutVars>
      </dgm:prSet>
      <dgm:spPr/>
    </dgm:pt>
    <dgm:pt modelId="{D44131A8-903F-46B0-B465-A2F561F1E116}" type="pres">
      <dgm:prSet presAssocID="{2AD54F93-1EFE-4139-B0A3-ED913DD99F39}" presName="level2hierChild" presStyleCnt="0"/>
      <dgm:spPr/>
    </dgm:pt>
    <dgm:pt modelId="{214805CE-C1DB-41CE-A420-92291F0C24C6}" type="pres">
      <dgm:prSet presAssocID="{E9F9BA81-25EF-42EC-98B3-2FEEADA81254}" presName="root1" presStyleCnt="0"/>
      <dgm:spPr/>
    </dgm:pt>
    <dgm:pt modelId="{CEF86EFC-D145-44A3-96C1-9EAFC363C046}" type="pres">
      <dgm:prSet presAssocID="{E9F9BA81-25EF-42EC-98B3-2FEEADA81254}" presName="LevelOneTextNode" presStyleLbl="node0" presStyleIdx="2" presStyleCnt="4" custLinFactY="13945" custLinFactNeighborX="1781" custLinFactNeighborY="100000">
        <dgm:presLayoutVars>
          <dgm:chPref val="3"/>
        </dgm:presLayoutVars>
      </dgm:prSet>
      <dgm:spPr/>
    </dgm:pt>
    <dgm:pt modelId="{FF681F57-431E-4D6F-8AA0-57DF3F5C5163}" type="pres">
      <dgm:prSet presAssocID="{E9F9BA81-25EF-42EC-98B3-2FEEADA81254}" presName="level2hierChild" presStyleCnt="0"/>
      <dgm:spPr/>
    </dgm:pt>
    <dgm:pt modelId="{243D9781-73E9-4B11-B29E-9728817BF97D}" type="pres">
      <dgm:prSet presAssocID="{02BA64BF-3500-407F-BE4F-0D529FDCFDF2}" presName="root1" presStyleCnt="0"/>
      <dgm:spPr/>
    </dgm:pt>
    <dgm:pt modelId="{09FF7FF7-97CC-4A16-922D-B083FA298CEF}" type="pres">
      <dgm:prSet presAssocID="{02BA64BF-3500-407F-BE4F-0D529FDCFDF2}" presName="LevelOneTextNode" presStyleLbl="node0" presStyleIdx="3" presStyleCnt="4" custLinFactY="-100000" custLinFactNeighborX="2212" custLinFactNeighborY="-131359">
        <dgm:presLayoutVars>
          <dgm:chPref val="3"/>
        </dgm:presLayoutVars>
      </dgm:prSet>
      <dgm:spPr/>
    </dgm:pt>
    <dgm:pt modelId="{C10475C3-4163-4631-93DD-6B293CD0EC85}" type="pres">
      <dgm:prSet presAssocID="{02BA64BF-3500-407F-BE4F-0D529FDCFDF2}" presName="level2hierChild" presStyleCnt="0"/>
      <dgm:spPr/>
    </dgm:pt>
    <dgm:pt modelId="{95C59465-8F98-45FA-BCB6-4FF3C9FFB82D}" type="pres">
      <dgm:prSet presAssocID="{F334F8CC-5407-4D5A-A3F3-5145730EF6D2}" presName="conn2-1" presStyleLbl="parChTrans1D2" presStyleIdx="0" presStyleCnt="3"/>
      <dgm:spPr/>
    </dgm:pt>
    <dgm:pt modelId="{E2534670-796D-440E-8C6A-AA0AE1DB4CF8}" type="pres">
      <dgm:prSet presAssocID="{F334F8CC-5407-4D5A-A3F3-5145730EF6D2}" presName="connTx" presStyleLbl="parChTrans1D2" presStyleIdx="0" presStyleCnt="3"/>
      <dgm:spPr/>
    </dgm:pt>
    <dgm:pt modelId="{48B68AF4-DAB4-486B-9CE1-FF417503196A}" type="pres">
      <dgm:prSet presAssocID="{50E5A470-4FFF-468F-99E5-CFD2F47EF531}" presName="root2" presStyleCnt="0"/>
      <dgm:spPr/>
    </dgm:pt>
    <dgm:pt modelId="{3942DFA7-3CA7-46B4-AC96-6A3EED291AAC}" type="pres">
      <dgm:prSet presAssocID="{50E5A470-4FFF-468F-99E5-CFD2F47EF531}" presName="LevelTwoTextNode" presStyleLbl="node2" presStyleIdx="0" presStyleCnt="3" custLinFactY="-16359" custLinFactNeighborX="53" custLinFactNeighborY="-100000">
        <dgm:presLayoutVars>
          <dgm:chPref val="3"/>
        </dgm:presLayoutVars>
      </dgm:prSet>
      <dgm:spPr/>
    </dgm:pt>
    <dgm:pt modelId="{C0C8D0A9-7D7B-45E8-A791-487A7F5D7CEB}" type="pres">
      <dgm:prSet presAssocID="{50E5A470-4FFF-468F-99E5-CFD2F47EF531}" presName="level3hierChild" presStyleCnt="0"/>
      <dgm:spPr/>
    </dgm:pt>
    <dgm:pt modelId="{FBECDAD4-44D0-4AF2-AB5E-926B1D0F3053}" type="pres">
      <dgm:prSet presAssocID="{0DB40751-6A66-4D04-A917-D845CFC97BD1}" presName="conn2-1" presStyleLbl="parChTrans1D2" presStyleIdx="1" presStyleCnt="3"/>
      <dgm:spPr/>
    </dgm:pt>
    <dgm:pt modelId="{9EC1FBCE-26DB-4223-908F-C894238D6DC4}" type="pres">
      <dgm:prSet presAssocID="{0DB40751-6A66-4D04-A917-D845CFC97BD1}" presName="connTx" presStyleLbl="parChTrans1D2" presStyleIdx="1" presStyleCnt="3"/>
      <dgm:spPr/>
    </dgm:pt>
    <dgm:pt modelId="{DC4027B5-7A7D-48B9-9283-EF6DF5ACF5C1}" type="pres">
      <dgm:prSet presAssocID="{F57EEACB-2BE2-4F76-A0C7-E97EC093E9A3}" presName="root2" presStyleCnt="0"/>
      <dgm:spPr/>
    </dgm:pt>
    <dgm:pt modelId="{050146F1-92CB-481E-8283-5D65793B03F5}" type="pres">
      <dgm:prSet presAssocID="{F57EEACB-2BE2-4F76-A0C7-E97EC093E9A3}" presName="LevelTwoTextNode" presStyleLbl="node2" presStyleIdx="1" presStyleCnt="3" custLinFactY="-15386" custLinFactNeighborX="53" custLinFactNeighborY="-100000">
        <dgm:presLayoutVars>
          <dgm:chPref val="3"/>
        </dgm:presLayoutVars>
      </dgm:prSet>
      <dgm:spPr/>
    </dgm:pt>
    <dgm:pt modelId="{AF321F25-7F16-4877-83E5-419D3D43CBFA}" type="pres">
      <dgm:prSet presAssocID="{F57EEACB-2BE2-4F76-A0C7-E97EC093E9A3}" presName="level3hierChild" presStyleCnt="0"/>
      <dgm:spPr/>
    </dgm:pt>
    <dgm:pt modelId="{6299E0E2-4A22-4F13-944A-6C7B6AEEE912}" type="pres">
      <dgm:prSet presAssocID="{290E6249-EFC5-44F5-8576-A38509D6DD9A}" presName="conn2-1" presStyleLbl="parChTrans1D2" presStyleIdx="2" presStyleCnt="3"/>
      <dgm:spPr/>
    </dgm:pt>
    <dgm:pt modelId="{6876B39F-93F0-466F-96F1-47657453B0B3}" type="pres">
      <dgm:prSet presAssocID="{290E6249-EFC5-44F5-8576-A38509D6DD9A}" presName="connTx" presStyleLbl="parChTrans1D2" presStyleIdx="2" presStyleCnt="3"/>
      <dgm:spPr/>
    </dgm:pt>
    <dgm:pt modelId="{6A5D8FFF-D280-4C37-97FC-70D2F71D6873}" type="pres">
      <dgm:prSet presAssocID="{93E8562F-185A-4C19-B3C8-22A09D40D657}" presName="root2" presStyleCnt="0"/>
      <dgm:spPr/>
    </dgm:pt>
    <dgm:pt modelId="{AA1255AB-D52F-4888-9514-614B6F184EB9}" type="pres">
      <dgm:prSet presAssocID="{93E8562F-185A-4C19-B3C8-22A09D40D657}" presName="LevelTwoTextNode" presStyleLbl="node2" presStyleIdx="2" presStyleCnt="3" custLinFactY="-20396" custLinFactNeighborX="53" custLinFactNeighborY="-100000">
        <dgm:presLayoutVars>
          <dgm:chPref val="3"/>
        </dgm:presLayoutVars>
      </dgm:prSet>
      <dgm:spPr/>
    </dgm:pt>
    <dgm:pt modelId="{B95CB268-6639-428F-844A-6295BF76CF9A}" type="pres">
      <dgm:prSet presAssocID="{93E8562F-185A-4C19-B3C8-22A09D40D657}" presName="level3hierChild" presStyleCnt="0"/>
      <dgm:spPr/>
    </dgm:pt>
  </dgm:ptLst>
  <dgm:cxnLst>
    <dgm:cxn modelId="{E3507F04-7DD4-4CB2-809A-57BACD5F151F}" srcId="{02BA64BF-3500-407F-BE4F-0D529FDCFDF2}" destId="{50E5A470-4FFF-468F-99E5-CFD2F47EF531}" srcOrd="0" destOrd="0" parTransId="{F334F8CC-5407-4D5A-A3F3-5145730EF6D2}" sibTransId="{AD2B7C3C-3082-4972-AF3B-207051590DB6}"/>
    <dgm:cxn modelId="{3004CE0F-88CD-4487-B182-C0427095A1BD}" type="presOf" srcId="{E9F9BA81-25EF-42EC-98B3-2FEEADA81254}" destId="{CEF86EFC-D145-44A3-96C1-9EAFC363C046}" srcOrd="0" destOrd="0" presId="urn:microsoft.com/office/officeart/2005/8/layout/hierarchy2"/>
    <dgm:cxn modelId="{B71F8116-6D03-4395-A4D4-F904B50DFC28}" srcId="{BC31979B-2135-4D37-B3EB-BFBE1B73F277}" destId="{02BA64BF-3500-407F-BE4F-0D529FDCFDF2}" srcOrd="3" destOrd="0" parTransId="{B3636BE9-5A89-40FB-B202-52B5B00F53F5}" sibTransId="{E6BBAB3A-4A4D-4D88-983A-5E003CBE1218}"/>
    <dgm:cxn modelId="{825AC118-57F3-424C-A14B-4C536BCCE150}" type="presOf" srcId="{F334F8CC-5407-4D5A-A3F3-5145730EF6D2}" destId="{E2534670-796D-440E-8C6A-AA0AE1DB4CF8}" srcOrd="1" destOrd="0" presId="urn:microsoft.com/office/officeart/2005/8/layout/hierarchy2"/>
    <dgm:cxn modelId="{D143221F-8DEF-4348-A316-4842E9611855}" type="presOf" srcId="{0DB40751-6A66-4D04-A917-D845CFC97BD1}" destId="{FBECDAD4-44D0-4AF2-AB5E-926B1D0F3053}" srcOrd="0" destOrd="0" presId="urn:microsoft.com/office/officeart/2005/8/layout/hierarchy2"/>
    <dgm:cxn modelId="{3DA5F73C-632F-4E34-8486-414B4CE0FC33}" srcId="{02BA64BF-3500-407F-BE4F-0D529FDCFDF2}" destId="{93E8562F-185A-4C19-B3C8-22A09D40D657}" srcOrd="2" destOrd="0" parTransId="{290E6249-EFC5-44F5-8576-A38509D6DD9A}" sibTransId="{E1292299-9003-4ABA-9381-DBE442B4D2A6}"/>
    <dgm:cxn modelId="{FC8EB267-7B04-4B66-A4AC-C1C8492B17BD}" type="presOf" srcId="{F334F8CC-5407-4D5A-A3F3-5145730EF6D2}" destId="{95C59465-8F98-45FA-BCB6-4FF3C9FFB82D}" srcOrd="0" destOrd="0" presId="urn:microsoft.com/office/officeart/2005/8/layout/hierarchy2"/>
    <dgm:cxn modelId="{C125B867-2B53-4541-9308-2AA074E63502}" type="presOf" srcId="{94AF1295-CDE0-430C-BE64-1149187DAFCD}" destId="{6BD14AEC-E193-49A9-8B1C-006610351B8D}" srcOrd="0" destOrd="0" presId="urn:microsoft.com/office/officeart/2005/8/layout/hierarchy2"/>
    <dgm:cxn modelId="{5462F368-3457-4D69-A5B7-C72EFF90EA36}" type="presOf" srcId="{50E5A470-4FFF-468F-99E5-CFD2F47EF531}" destId="{3942DFA7-3CA7-46B4-AC96-6A3EED291AAC}" srcOrd="0" destOrd="0" presId="urn:microsoft.com/office/officeart/2005/8/layout/hierarchy2"/>
    <dgm:cxn modelId="{9260DC59-D00F-4A25-BC05-902A34AB0A08}" type="presOf" srcId="{290E6249-EFC5-44F5-8576-A38509D6DD9A}" destId="{6876B39F-93F0-466F-96F1-47657453B0B3}" srcOrd="1" destOrd="0" presId="urn:microsoft.com/office/officeart/2005/8/layout/hierarchy2"/>
    <dgm:cxn modelId="{12AE457F-8704-4D0F-B5C5-EDF1D9B08497}" srcId="{02BA64BF-3500-407F-BE4F-0D529FDCFDF2}" destId="{F57EEACB-2BE2-4F76-A0C7-E97EC093E9A3}" srcOrd="1" destOrd="0" parTransId="{0DB40751-6A66-4D04-A917-D845CFC97BD1}" sibTransId="{B82B2E63-8E73-4609-8499-EFB65FB0F305}"/>
    <dgm:cxn modelId="{067EBA99-52C5-427F-A9FE-D7957FC983B0}" srcId="{BC31979B-2135-4D37-B3EB-BFBE1B73F277}" destId="{E9F9BA81-25EF-42EC-98B3-2FEEADA81254}" srcOrd="2" destOrd="0" parTransId="{340F07A1-13D1-49E5-9E29-2A6C3A065D65}" sibTransId="{B7C1717E-8D1B-43BF-AA03-85C24CFF4856}"/>
    <dgm:cxn modelId="{87A6979B-0F17-4365-A168-E03D66B041D8}" type="presOf" srcId="{BC31979B-2135-4D37-B3EB-BFBE1B73F277}" destId="{0BEDFCC9-228C-4D4A-BFC5-1C8F118ED9E9}" srcOrd="0" destOrd="0" presId="urn:microsoft.com/office/officeart/2005/8/layout/hierarchy2"/>
    <dgm:cxn modelId="{DEDB77BC-8949-426C-B373-AD71B03AE42B}" type="presOf" srcId="{02BA64BF-3500-407F-BE4F-0D529FDCFDF2}" destId="{09FF7FF7-97CC-4A16-922D-B083FA298CEF}" srcOrd="0" destOrd="0" presId="urn:microsoft.com/office/officeart/2005/8/layout/hierarchy2"/>
    <dgm:cxn modelId="{B1459CC8-AE6E-4631-9A8C-EDACDF066CF8}" type="presOf" srcId="{0DB40751-6A66-4D04-A917-D845CFC97BD1}" destId="{9EC1FBCE-26DB-4223-908F-C894238D6DC4}" srcOrd="1" destOrd="0" presId="urn:microsoft.com/office/officeart/2005/8/layout/hierarchy2"/>
    <dgm:cxn modelId="{DF0679CE-9BBA-4BA2-BEA3-F3F0FE892E1C}" srcId="{BC31979B-2135-4D37-B3EB-BFBE1B73F277}" destId="{2AD54F93-1EFE-4139-B0A3-ED913DD99F39}" srcOrd="1" destOrd="0" parTransId="{586793E2-EF98-43F9-967D-3C0508FAC202}" sibTransId="{D769EC40-B383-43A8-B6E6-1F8E544E6CE6}"/>
    <dgm:cxn modelId="{4C17D9CE-0155-4A34-8EDE-961CA0A2C2DC}" type="presOf" srcId="{93E8562F-185A-4C19-B3C8-22A09D40D657}" destId="{AA1255AB-D52F-4888-9514-614B6F184EB9}" srcOrd="0" destOrd="0" presId="urn:microsoft.com/office/officeart/2005/8/layout/hierarchy2"/>
    <dgm:cxn modelId="{5DDFE8D3-B9D2-4F5F-B566-891BD0BE042A}" srcId="{BC31979B-2135-4D37-B3EB-BFBE1B73F277}" destId="{94AF1295-CDE0-430C-BE64-1149187DAFCD}" srcOrd="0" destOrd="0" parTransId="{212DFD19-BF69-47F8-AF21-FFB67F2E64AC}" sibTransId="{DF502662-038D-4878-8BBD-66C6C0AE4E8D}"/>
    <dgm:cxn modelId="{90B955D5-9C62-4BE3-8A8F-F0518AFDDDE1}" type="presOf" srcId="{290E6249-EFC5-44F5-8576-A38509D6DD9A}" destId="{6299E0E2-4A22-4F13-944A-6C7B6AEEE912}" srcOrd="0" destOrd="0" presId="urn:microsoft.com/office/officeart/2005/8/layout/hierarchy2"/>
    <dgm:cxn modelId="{E04A54D7-1470-4CFC-8338-E76179206E6F}" type="presOf" srcId="{F57EEACB-2BE2-4F76-A0C7-E97EC093E9A3}" destId="{050146F1-92CB-481E-8283-5D65793B03F5}" srcOrd="0" destOrd="0" presId="urn:microsoft.com/office/officeart/2005/8/layout/hierarchy2"/>
    <dgm:cxn modelId="{041E4DDF-D37C-4F7B-9C58-6155BBEC96D1}" type="presOf" srcId="{2AD54F93-1EFE-4139-B0A3-ED913DD99F39}" destId="{243F587D-B50D-4C5E-AD8D-57A57BAB249E}" srcOrd="0" destOrd="0" presId="urn:microsoft.com/office/officeart/2005/8/layout/hierarchy2"/>
    <dgm:cxn modelId="{0B68014A-61B1-4AED-8A0B-759FEC27B419}" type="presParOf" srcId="{0BEDFCC9-228C-4D4A-BFC5-1C8F118ED9E9}" destId="{1CC49C5C-2481-4EF6-A1B1-29820C13560E}" srcOrd="0" destOrd="0" presId="urn:microsoft.com/office/officeart/2005/8/layout/hierarchy2"/>
    <dgm:cxn modelId="{0EF6D5C0-C699-49E2-883C-0BE948AABBEA}" type="presParOf" srcId="{1CC49C5C-2481-4EF6-A1B1-29820C13560E}" destId="{6BD14AEC-E193-49A9-8B1C-006610351B8D}" srcOrd="0" destOrd="0" presId="urn:microsoft.com/office/officeart/2005/8/layout/hierarchy2"/>
    <dgm:cxn modelId="{72B0596B-3824-40A1-9134-CFD97342B3EA}" type="presParOf" srcId="{1CC49C5C-2481-4EF6-A1B1-29820C13560E}" destId="{CD26EFFE-9BD2-433B-A149-390CFAE3DED2}" srcOrd="1" destOrd="0" presId="urn:microsoft.com/office/officeart/2005/8/layout/hierarchy2"/>
    <dgm:cxn modelId="{6DD65048-B7FD-4BFA-97F4-793EBA89EA56}" type="presParOf" srcId="{0BEDFCC9-228C-4D4A-BFC5-1C8F118ED9E9}" destId="{CD336D8C-2899-43F3-8A15-93C05C6C998D}" srcOrd="1" destOrd="0" presId="urn:microsoft.com/office/officeart/2005/8/layout/hierarchy2"/>
    <dgm:cxn modelId="{D66D4551-2E92-4589-84B9-AB565BB45AC8}" type="presParOf" srcId="{CD336D8C-2899-43F3-8A15-93C05C6C998D}" destId="{243F587D-B50D-4C5E-AD8D-57A57BAB249E}" srcOrd="0" destOrd="0" presId="urn:microsoft.com/office/officeart/2005/8/layout/hierarchy2"/>
    <dgm:cxn modelId="{C319D5C6-5193-46FD-9F02-F8D4F26CEE54}" type="presParOf" srcId="{CD336D8C-2899-43F3-8A15-93C05C6C998D}" destId="{D44131A8-903F-46B0-B465-A2F561F1E116}" srcOrd="1" destOrd="0" presId="urn:microsoft.com/office/officeart/2005/8/layout/hierarchy2"/>
    <dgm:cxn modelId="{EBA269D9-7AB2-45A9-B7F6-4D596BD21AA3}" type="presParOf" srcId="{0BEDFCC9-228C-4D4A-BFC5-1C8F118ED9E9}" destId="{214805CE-C1DB-41CE-A420-92291F0C24C6}" srcOrd="2" destOrd="0" presId="urn:microsoft.com/office/officeart/2005/8/layout/hierarchy2"/>
    <dgm:cxn modelId="{1213F91E-23A0-4CE7-8A92-DA8254F0E530}" type="presParOf" srcId="{214805CE-C1DB-41CE-A420-92291F0C24C6}" destId="{CEF86EFC-D145-44A3-96C1-9EAFC363C046}" srcOrd="0" destOrd="0" presId="urn:microsoft.com/office/officeart/2005/8/layout/hierarchy2"/>
    <dgm:cxn modelId="{D82F8A95-738E-49CF-BD31-97C0F1CC0499}" type="presParOf" srcId="{214805CE-C1DB-41CE-A420-92291F0C24C6}" destId="{FF681F57-431E-4D6F-8AA0-57DF3F5C5163}" srcOrd="1" destOrd="0" presId="urn:microsoft.com/office/officeart/2005/8/layout/hierarchy2"/>
    <dgm:cxn modelId="{34B11AC3-613C-42C1-8E65-171FA494E470}" type="presParOf" srcId="{0BEDFCC9-228C-4D4A-BFC5-1C8F118ED9E9}" destId="{243D9781-73E9-4B11-B29E-9728817BF97D}" srcOrd="3" destOrd="0" presId="urn:microsoft.com/office/officeart/2005/8/layout/hierarchy2"/>
    <dgm:cxn modelId="{1847BF6E-424E-4058-8AE4-82C10D738CFF}" type="presParOf" srcId="{243D9781-73E9-4B11-B29E-9728817BF97D}" destId="{09FF7FF7-97CC-4A16-922D-B083FA298CEF}" srcOrd="0" destOrd="0" presId="urn:microsoft.com/office/officeart/2005/8/layout/hierarchy2"/>
    <dgm:cxn modelId="{64BC0005-C9F6-4090-83B6-32443FC2728C}" type="presParOf" srcId="{243D9781-73E9-4B11-B29E-9728817BF97D}" destId="{C10475C3-4163-4631-93DD-6B293CD0EC85}" srcOrd="1" destOrd="0" presId="urn:microsoft.com/office/officeart/2005/8/layout/hierarchy2"/>
    <dgm:cxn modelId="{A110CE1C-1760-4047-B6C2-5873612AFF79}" type="presParOf" srcId="{C10475C3-4163-4631-93DD-6B293CD0EC85}" destId="{95C59465-8F98-45FA-BCB6-4FF3C9FFB82D}" srcOrd="0" destOrd="0" presId="urn:microsoft.com/office/officeart/2005/8/layout/hierarchy2"/>
    <dgm:cxn modelId="{A4B01B08-5819-4612-8402-22F1C015B152}" type="presParOf" srcId="{95C59465-8F98-45FA-BCB6-4FF3C9FFB82D}" destId="{E2534670-796D-440E-8C6A-AA0AE1DB4CF8}" srcOrd="0" destOrd="0" presId="urn:microsoft.com/office/officeart/2005/8/layout/hierarchy2"/>
    <dgm:cxn modelId="{449F3E0F-9B43-45D2-B6F5-69A277B93495}" type="presParOf" srcId="{C10475C3-4163-4631-93DD-6B293CD0EC85}" destId="{48B68AF4-DAB4-486B-9CE1-FF417503196A}" srcOrd="1" destOrd="0" presId="urn:microsoft.com/office/officeart/2005/8/layout/hierarchy2"/>
    <dgm:cxn modelId="{7EFA4032-8312-419F-A8DF-F1CB92197298}" type="presParOf" srcId="{48B68AF4-DAB4-486B-9CE1-FF417503196A}" destId="{3942DFA7-3CA7-46B4-AC96-6A3EED291AAC}" srcOrd="0" destOrd="0" presId="urn:microsoft.com/office/officeart/2005/8/layout/hierarchy2"/>
    <dgm:cxn modelId="{CE094528-7BE5-49E7-9DD6-636A857466E6}" type="presParOf" srcId="{48B68AF4-DAB4-486B-9CE1-FF417503196A}" destId="{C0C8D0A9-7D7B-45E8-A791-487A7F5D7CEB}" srcOrd="1" destOrd="0" presId="urn:microsoft.com/office/officeart/2005/8/layout/hierarchy2"/>
    <dgm:cxn modelId="{CDBAAB72-8E49-40FC-858E-10B4C85AB2FF}" type="presParOf" srcId="{C10475C3-4163-4631-93DD-6B293CD0EC85}" destId="{FBECDAD4-44D0-4AF2-AB5E-926B1D0F3053}" srcOrd="2" destOrd="0" presId="urn:microsoft.com/office/officeart/2005/8/layout/hierarchy2"/>
    <dgm:cxn modelId="{F9FDAA58-5205-492D-8E31-99E58F4BCD9C}" type="presParOf" srcId="{FBECDAD4-44D0-4AF2-AB5E-926B1D0F3053}" destId="{9EC1FBCE-26DB-4223-908F-C894238D6DC4}" srcOrd="0" destOrd="0" presId="urn:microsoft.com/office/officeart/2005/8/layout/hierarchy2"/>
    <dgm:cxn modelId="{B7DDDC85-98F9-4F89-8BD9-77B1F146167E}" type="presParOf" srcId="{C10475C3-4163-4631-93DD-6B293CD0EC85}" destId="{DC4027B5-7A7D-48B9-9283-EF6DF5ACF5C1}" srcOrd="3" destOrd="0" presId="urn:microsoft.com/office/officeart/2005/8/layout/hierarchy2"/>
    <dgm:cxn modelId="{7E804B6A-C76B-4369-8774-B2FC04478E76}" type="presParOf" srcId="{DC4027B5-7A7D-48B9-9283-EF6DF5ACF5C1}" destId="{050146F1-92CB-481E-8283-5D65793B03F5}" srcOrd="0" destOrd="0" presId="urn:microsoft.com/office/officeart/2005/8/layout/hierarchy2"/>
    <dgm:cxn modelId="{166750BB-5204-4BA6-9ADF-15B3AB2FAE71}" type="presParOf" srcId="{DC4027B5-7A7D-48B9-9283-EF6DF5ACF5C1}" destId="{AF321F25-7F16-4877-83E5-419D3D43CBFA}" srcOrd="1" destOrd="0" presId="urn:microsoft.com/office/officeart/2005/8/layout/hierarchy2"/>
    <dgm:cxn modelId="{16D4DD30-5242-4679-82DE-9D7AA49B3CF0}" type="presParOf" srcId="{C10475C3-4163-4631-93DD-6B293CD0EC85}" destId="{6299E0E2-4A22-4F13-944A-6C7B6AEEE912}" srcOrd="4" destOrd="0" presId="urn:microsoft.com/office/officeart/2005/8/layout/hierarchy2"/>
    <dgm:cxn modelId="{883F16BE-7B3B-4DB3-9CC1-F663FC729BE9}" type="presParOf" srcId="{6299E0E2-4A22-4F13-944A-6C7B6AEEE912}" destId="{6876B39F-93F0-466F-96F1-47657453B0B3}" srcOrd="0" destOrd="0" presId="urn:microsoft.com/office/officeart/2005/8/layout/hierarchy2"/>
    <dgm:cxn modelId="{7A2CC99C-D36F-4A61-B3DF-0E2893AC7AFF}" type="presParOf" srcId="{C10475C3-4163-4631-93DD-6B293CD0EC85}" destId="{6A5D8FFF-D280-4C37-97FC-70D2F71D6873}" srcOrd="5" destOrd="0" presId="urn:microsoft.com/office/officeart/2005/8/layout/hierarchy2"/>
    <dgm:cxn modelId="{8FC1A112-86DB-4668-A05E-1FE12D3A1584}" type="presParOf" srcId="{6A5D8FFF-D280-4C37-97FC-70D2F71D6873}" destId="{AA1255AB-D52F-4888-9514-614B6F184EB9}" srcOrd="0" destOrd="0" presId="urn:microsoft.com/office/officeart/2005/8/layout/hierarchy2"/>
    <dgm:cxn modelId="{075156B7-FABA-488A-A396-8285BF2E809F}" type="presParOf" srcId="{6A5D8FFF-D280-4C37-97FC-70D2F71D6873}" destId="{B95CB268-6639-428F-844A-6295BF76CF9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14AEC-E193-49A9-8B1C-006610351B8D}">
      <dsp:nvSpPr>
        <dsp:cNvPr id="0" name=""/>
        <dsp:cNvSpPr/>
      </dsp:nvSpPr>
      <dsp:spPr>
        <a:xfrm>
          <a:off x="1069" y="94258"/>
          <a:ext cx="2034610" cy="10173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Federal courts are courts of limited jurisdiction.</a:t>
          </a:r>
        </a:p>
      </dsp:txBody>
      <dsp:txXfrm>
        <a:off x="30865" y="124054"/>
        <a:ext cx="1975018" cy="957713"/>
      </dsp:txXfrm>
    </dsp:sp>
    <dsp:sp modelId="{243F587D-B50D-4C5E-AD8D-57A57BAB249E}">
      <dsp:nvSpPr>
        <dsp:cNvPr id="0" name=""/>
        <dsp:cNvSpPr/>
      </dsp:nvSpPr>
      <dsp:spPr>
        <a:xfrm>
          <a:off x="37305" y="2437397"/>
          <a:ext cx="2034610" cy="10173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The court of original jurisdiction for most cases decided by the federal courts.</a:t>
          </a:r>
        </a:p>
      </dsp:txBody>
      <dsp:txXfrm>
        <a:off x="67101" y="2467193"/>
        <a:ext cx="1975018" cy="957713"/>
      </dsp:txXfrm>
    </dsp:sp>
    <dsp:sp modelId="{CEF86EFC-D145-44A3-96C1-9EAFC363C046}">
      <dsp:nvSpPr>
        <dsp:cNvPr id="0" name=""/>
        <dsp:cNvSpPr/>
      </dsp:nvSpPr>
      <dsp:spPr>
        <a:xfrm>
          <a:off x="37305" y="3593228"/>
          <a:ext cx="2034610" cy="10173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There are </a:t>
          </a:r>
          <a:r>
            <a:rPr lang="en-US" sz="1600" u="sng" kern="1200" dirty="0"/>
            <a:t>94 US District Courts</a:t>
          </a:r>
          <a:r>
            <a:rPr lang="en-US" sz="1600" kern="1200" dirty="0"/>
            <a:t> – at least one in each state</a:t>
          </a:r>
        </a:p>
      </dsp:txBody>
      <dsp:txXfrm>
        <a:off x="67101" y="3623024"/>
        <a:ext cx="1975018" cy="957713"/>
      </dsp:txXfrm>
    </dsp:sp>
    <dsp:sp modelId="{09FF7FF7-97CC-4A16-922D-B083FA298CEF}">
      <dsp:nvSpPr>
        <dsp:cNvPr id="0" name=""/>
        <dsp:cNvSpPr/>
      </dsp:nvSpPr>
      <dsp:spPr>
        <a:xfrm>
          <a:off x="46074" y="1250334"/>
          <a:ext cx="2034610" cy="10173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The subject matter of the court’s jurisdiction extends to (</a:t>
          </a:r>
          <a:r>
            <a:rPr lang="en-US" sz="1600" i="1" kern="1200" dirty="0"/>
            <a:t>primarily</a:t>
          </a:r>
          <a:r>
            <a:rPr lang="en-US" sz="1600" kern="1200" dirty="0"/>
            <a:t>)</a:t>
          </a:r>
        </a:p>
      </dsp:txBody>
      <dsp:txXfrm>
        <a:off x="75870" y="1280130"/>
        <a:ext cx="1975018" cy="957713"/>
      </dsp:txXfrm>
    </dsp:sp>
    <dsp:sp modelId="{95C59465-8F98-45FA-BCB6-4FF3C9FFB82D}">
      <dsp:nvSpPr>
        <dsp:cNvPr id="0" name=""/>
        <dsp:cNvSpPr/>
      </dsp:nvSpPr>
      <dsp:spPr>
        <a:xfrm>
          <a:off x="2080685" y="1743430"/>
          <a:ext cx="769907" cy="31113"/>
        </a:xfrm>
        <a:custGeom>
          <a:avLst/>
          <a:gdLst/>
          <a:ahLst/>
          <a:cxnLst/>
          <a:rect l="0" t="0" r="0" b="0"/>
          <a:pathLst>
            <a:path>
              <a:moveTo>
                <a:pt x="0" y="15556"/>
              </a:moveTo>
              <a:lnTo>
                <a:pt x="769907" y="1555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6391" y="1739739"/>
        <a:ext cx="38495" cy="38495"/>
      </dsp:txXfrm>
    </dsp:sp>
    <dsp:sp modelId="{3942DFA7-3CA7-46B4-AC96-6A3EED291AAC}">
      <dsp:nvSpPr>
        <dsp:cNvPr id="0" name=""/>
        <dsp:cNvSpPr/>
      </dsp:nvSpPr>
      <dsp:spPr>
        <a:xfrm>
          <a:off x="2850592" y="1250334"/>
          <a:ext cx="2034610" cy="10173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Federal crimes</a:t>
          </a:r>
          <a:r>
            <a:rPr lang="en-US" sz="1600" kern="1200" baseline="30000" dirty="0"/>
            <a:t>1</a:t>
          </a:r>
        </a:p>
      </dsp:txBody>
      <dsp:txXfrm>
        <a:off x="2880388" y="1280130"/>
        <a:ext cx="1975018" cy="957713"/>
      </dsp:txXfrm>
    </dsp:sp>
    <dsp:sp modelId="{FBECDAD4-44D0-4AF2-AB5E-926B1D0F3053}">
      <dsp:nvSpPr>
        <dsp:cNvPr id="0" name=""/>
        <dsp:cNvSpPr/>
      </dsp:nvSpPr>
      <dsp:spPr>
        <a:xfrm rot="3412352">
          <a:off x="1761244" y="2333329"/>
          <a:ext cx="1408788" cy="31113"/>
        </a:xfrm>
        <a:custGeom>
          <a:avLst/>
          <a:gdLst/>
          <a:ahLst/>
          <a:cxnLst/>
          <a:rect l="0" t="0" r="0" b="0"/>
          <a:pathLst>
            <a:path>
              <a:moveTo>
                <a:pt x="0" y="15556"/>
              </a:moveTo>
              <a:lnTo>
                <a:pt x="1408788" y="1555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0419" y="2313666"/>
        <a:ext cx="70439" cy="70439"/>
      </dsp:txXfrm>
    </dsp:sp>
    <dsp:sp modelId="{050146F1-92CB-481E-8283-5D65793B03F5}">
      <dsp:nvSpPr>
        <dsp:cNvPr id="0" name=""/>
        <dsp:cNvSpPr/>
      </dsp:nvSpPr>
      <dsp:spPr>
        <a:xfrm>
          <a:off x="2850592" y="2430133"/>
          <a:ext cx="2034610" cy="10173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Civil disputes arising under federal law</a:t>
          </a:r>
          <a:r>
            <a:rPr lang="en-US" sz="1600" kern="1200" baseline="30000" dirty="0"/>
            <a:t>2</a:t>
          </a:r>
        </a:p>
      </dsp:txBody>
      <dsp:txXfrm>
        <a:off x="2880388" y="2459929"/>
        <a:ext cx="1975018" cy="957713"/>
      </dsp:txXfrm>
    </dsp:sp>
    <dsp:sp modelId="{6299E0E2-4A22-4F13-944A-6C7B6AEEE912}">
      <dsp:nvSpPr>
        <dsp:cNvPr id="0" name=""/>
        <dsp:cNvSpPr/>
      </dsp:nvSpPr>
      <dsp:spPr>
        <a:xfrm rot="4288975">
          <a:off x="1253519" y="2892796"/>
          <a:ext cx="2424238" cy="31113"/>
        </a:xfrm>
        <a:custGeom>
          <a:avLst/>
          <a:gdLst/>
          <a:ahLst/>
          <a:cxnLst/>
          <a:rect l="0" t="0" r="0" b="0"/>
          <a:pathLst>
            <a:path>
              <a:moveTo>
                <a:pt x="0" y="15556"/>
              </a:moveTo>
              <a:lnTo>
                <a:pt x="2424238" y="1555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405032" y="2847747"/>
        <a:ext cx="121211" cy="121211"/>
      </dsp:txXfrm>
    </dsp:sp>
    <dsp:sp modelId="{AA1255AB-D52F-4888-9514-614B6F184EB9}">
      <dsp:nvSpPr>
        <dsp:cNvPr id="0" name=""/>
        <dsp:cNvSpPr/>
      </dsp:nvSpPr>
      <dsp:spPr>
        <a:xfrm>
          <a:off x="2850592" y="3549067"/>
          <a:ext cx="2034610" cy="10173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Civil disputes between citizens of different states where the claims exceed $75,000</a:t>
          </a:r>
          <a:r>
            <a:rPr lang="en-US" sz="1600" kern="1200" baseline="30000" dirty="0"/>
            <a:t>3</a:t>
          </a:r>
        </a:p>
      </dsp:txBody>
      <dsp:txXfrm>
        <a:off x="2880388" y="3578863"/>
        <a:ext cx="1975018" cy="9577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0F81AFE-3B4E-41F2-8E97-40A92064A81F}" type="datetimeFigureOut">
              <a:rPr lang="en-US" smtClean="0"/>
              <a:t>2/26/2024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C24E4BD-168F-4E5B-B077-4DF1315DDACF}" type="slidenum">
              <a:rPr lang="en-US" smtClean="0"/>
              <a:t>‹#›</a:t>
            </a:fld>
            <a:endParaRPr lang="en-US"/>
          </a:p>
        </p:txBody>
      </p:sp>
    </p:spTree>
    <p:extLst>
      <p:ext uri="{BB962C8B-B14F-4D97-AF65-F5344CB8AC3E}">
        <p14:creationId xmlns:p14="http://schemas.microsoft.com/office/powerpoint/2010/main" val="1089140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2FDBD624-4937-4FF8-825C-5538D676FB4A}" type="slidenum">
              <a:rPr lang="en-US">
                <a:solidFill>
                  <a:prstClr val="black"/>
                </a:solidFill>
                <a:latin typeface="Calibri" panose="020F0502020204030204"/>
              </a:rPr>
              <a:pPr defTabSz="96661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07221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2FDBD624-4937-4FF8-825C-5538D676FB4A}" type="slidenum">
              <a:rPr lang="en-US">
                <a:solidFill>
                  <a:prstClr val="black"/>
                </a:solidFill>
                <a:latin typeface="Calibri" panose="020F0502020204030204"/>
              </a:rPr>
              <a:pPr defTabSz="966612">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47396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2FDBD624-4937-4FF8-825C-5538D676FB4A}" type="slidenum">
              <a:rPr lang="en-US">
                <a:solidFill>
                  <a:prstClr val="black"/>
                </a:solidFill>
                <a:latin typeface="Calibri" panose="020F0502020204030204"/>
              </a:rPr>
              <a:pPr defTabSz="966612">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55152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2FDBD624-4937-4FF8-825C-5538D676FB4A}" type="slidenum">
              <a:rPr lang="en-US">
                <a:solidFill>
                  <a:prstClr val="black"/>
                </a:solidFill>
                <a:latin typeface="Calibri" panose="020F0502020204030204"/>
              </a:rPr>
              <a:pPr defTabSz="966612">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48099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2FDBD624-4937-4FF8-825C-5538D676FB4A}" type="slidenum">
              <a:rPr lang="en-US">
                <a:solidFill>
                  <a:prstClr val="black"/>
                </a:solidFill>
                <a:latin typeface="Calibri" panose="020F0502020204030204"/>
              </a:rPr>
              <a:pPr defTabSz="966612">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05040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2FDBD624-4937-4FF8-825C-5538D676FB4A}" type="slidenum">
              <a:rPr lang="en-US">
                <a:solidFill>
                  <a:prstClr val="black"/>
                </a:solidFill>
                <a:latin typeface="Calibri" panose="020F0502020204030204"/>
              </a:rPr>
              <a:pPr defTabSz="966612">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596002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2FDBD624-4937-4FF8-825C-5538D676FB4A}" type="slidenum">
              <a:rPr lang="en-US">
                <a:solidFill>
                  <a:prstClr val="black"/>
                </a:solidFill>
                <a:latin typeface="Calibri" panose="020F0502020204030204"/>
              </a:rPr>
              <a:pPr defTabSz="966612">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59356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 name="Freeform 7"/>
          <p:cNvSpPr>
            <a:spLocks/>
          </p:cNvSpPr>
          <p:nvPr userDrawn="1"/>
        </p:nvSpPr>
        <p:spPr bwMode="auto">
          <a:xfrm>
            <a:off x="-38100" y="463550"/>
            <a:ext cx="9182100" cy="6419850"/>
          </a:xfrm>
          <a:custGeom>
            <a:avLst/>
            <a:gdLst/>
            <a:ahLst/>
            <a:cxnLst>
              <a:cxn ang="0">
                <a:pos x="17280" y="12123"/>
              </a:cxn>
              <a:cxn ang="0">
                <a:pos x="0" y="12132"/>
              </a:cxn>
              <a:cxn ang="0">
                <a:pos x="2" y="4163"/>
              </a:cxn>
              <a:cxn ang="0">
                <a:pos x="262" y="3633"/>
              </a:cxn>
              <a:cxn ang="0">
                <a:pos x="567" y="3147"/>
              </a:cxn>
              <a:cxn ang="0">
                <a:pos x="912" y="2704"/>
              </a:cxn>
              <a:cxn ang="0">
                <a:pos x="1295" y="2299"/>
              </a:cxn>
              <a:cxn ang="0">
                <a:pos x="1714" y="1931"/>
              </a:cxn>
              <a:cxn ang="0">
                <a:pos x="2166" y="1602"/>
              </a:cxn>
              <a:cxn ang="0">
                <a:pos x="2649" y="1308"/>
              </a:cxn>
              <a:cxn ang="0">
                <a:pos x="3160" y="1048"/>
              </a:cxn>
              <a:cxn ang="0">
                <a:pos x="3696" y="820"/>
              </a:cxn>
              <a:cxn ang="0">
                <a:pos x="4255" y="623"/>
              </a:cxn>
              <a:cxn ang="0">
                <a:pos x="4835" y="457"/>
              </a:cxn>
              <a:cxn ang="0">
                <a:pos x="5433" y="319"/>
              </a:cxn>
              <a:cxn ang="0">
                <a:pos x="6047" y="207"/>
              </a:cxn>
              <a:cxn ang="0">
                <a:pos x="6673" y="121"/>
              </a:cxn>
              <a:cxn ang="0">
                <a:pos x="7311" y="59"/>
              </a:cxn>
              <a:cxn ang="0">
                <a:pos x="7955" y="19"/>
              </a:cxn>
              <a:cxn ang="0">
                <a:pos x="8605" y="0"/>
              </a:cxn>
              <a:cxn ang="0">
                <a:pos x="9259" y="1"/>
              </a:cxn>
              <a:cxn ang="0">
                <a:pos x="9911" y="20"/>
              </a:cxn>
              <a:cxn ang="0">
                <a:pos x="10562" y="55"/>
              </a:cxn>
              <a:cxn ang="0">
                <a:pos x="11209" y="107"/>
              </a:cxn>
              <a:cxn ang="0">
                <a:pos x="11848" y="172"/>
              </a:cxn>
              <a:cxn ang="0">
                <a:pos x="12477" y="250"/>
              </a:cxn>
              <a:cxn ang="0">
                <a:pos x="13094" y="338"/>
              </a:cxn>
              <a:cxn ang="0">
                <a:pos x="13695" y="435"/>
              </a:cxn>
              <a:cxn ang="0">
                <a:pos x="14280" y="542"/>
              </a:cxn>
              <a:cxn ang="0">
                <a:pos x="14845" y="655"/>
              </a:cxn>
              <a:cxn ang="0">
                <a:pos x="15387" y="772"/>
              </a:cxn>
              <a:cxn ang="0">
                <a:pos x="15904" y="894"/>
              </a:cxn>
              <a:cxn ang="0">
                <a:pos x="16393" y="1019"/>
              </a:cxn>
              <a:cxn ang="0">
                <a:pos x="16853" y="1144"/>
              </a:cxn>
              <a:cxn ang="0">
                <a:pos x="17280" y="1268"/>
              </a:cxn>
              <a:cxn ang="0">
                <a:pos x="17280" y="1980"/>
              </a:cxn>
              <a:cxn ang="0">
                <a:pos x="17280" y="2678"/>
              </a:cxn>
              <a:cxn ang="0">
                <a:pos x="17280" y="3364"/>
              </a:cxn>
              <a:cxn ang="0">
                <a:pos x="17280" y="4043"/>
              </a:cxn>
              <a:cxn ang="0">
                <a:pos x="17280" y="4712"/>
              </a:cxn>
              <a:cxn ang="0">
                <a:pos x="17280" y="5377"/>
              </a:cxn>
              <a:cxn ang="0">
                <a:pos x="17280" y="6038"/>
              </a:cxn>
              <a:cxn ang="0">
                <a:pos x="17280" y="6696"/>
              </a:cxn>
              <a:cxn ang="0">
                <a:pos x="17280" y="7355"/>
              </a:cxn>
              <a:cxn ang="0">
                <a:pos x="17280" y="8015"/>
              </a:cxn>
              <a:cxn ang="0">
                <a:pos x="17280" y="8680"/>
              </a:cxn>
              <a:cxn ang="0">
                <a:pos x="17280" y="9350"/>
              </a:cxn>
              <a:cxn ang="0">
                <a:pos x="17280" y="10027"/>
              </a:cxn>
              <a:cxn ang="0">
                <a:pos x="17280" y="10714"/>
              </a:cxn>
              <a:cxn ang="0">
                <a:pos x="17280" y="11413"/>
              </a:cxn>
              <a:cxn ang="0">
                <a:pos x="17280" y="12123"/>
              </a:cxn>
            </a:cxnLst>
            <a:rect l="0" t="0" r="r" b="b"/>
            <a:pathLst>
              <a:path w="17280" h="12132">
                <a:moveTo>
                  <a:pt x="17280" y="12123"/>
                </a:moveTo>
                <a:lnTo>
                  <a:pt x="0" y="12132"/>
                </a:lnTo>
                <a:lnTo>
                  <a:pt x="2" y="4163"/>
                </a:lnTo>
                <a:lnTo>
                  <a:pt x="262" y="3633"/>
                </a:lnTo>
                <a:lnTo>
                  <a:pt x="567" y="3147"/>
                </a:lnTo>
                <a:lnTo>
                  <a:pt x="912" y="2704"/>
                </a:lnTo>
                <a:lnTo>
                  <a:pt x="1295" y="2299"/>
                </a:lnTo>
                <a:lnTo>
                  <a:pt x="1714" y="1931"/>
                </a:lnTo>
                <a:lnTo>
                  <a:pt x="2166" y="1602"/>
                </a:lnTo>
                <a:lnTo>
                  <a:pt x="2649" y="1308"/>
                </a:lnTo>
                <a:lnTo>
                  <a:pt x="3160" y="1048"/>
                </a:lnTo>
                <a:lnTo>
                  <a:pt x="3696" y="820"/>
                </a:lnTo>
                <a:lnTo>
                  <a:pt x="4255" y="623"/>
                </a:lnTo>
                <a:lnTo>
                  <a:pt x="4835" y="457"/>
                </a:lnTo>
                <a:lnTo>
                  <a:pt x="5433" y="319"/>
                </a:lnTo>
                <a:lnTo>
                  <a:pt x="6047" y="207"/>
                </a:lnTo>
                <a:lnTo>
                  <a:pt x="6673" y="121"/>
                </a:lnTo>
                <a:lnTo>
                  <a:pt x="7311" y="59"/>
                </a:lnTo>
                <a:lnTo>
                  <a:pt x="7955" y="19"/>
                </a:lnTo>
                <a:lnTo>
                  <a:pt x="8605" y="0"/>
                </a:lnTo>
                <a:lnTo>
                  <a:pt x="9259" y="1"/>
                </a:lnTo>
                <a:lnTo>
                  <a:pt x="9911" y="20"/>
                </a:lnTo>
                <a:lnTo>
                  <a:pt x="10562" y="55"/>
                </a:lnTo>
                <a:lnTo>
                  <a:pt x="11209" y="107"/>
                </a:lnTo>
                <a:lnTo>
                  <a:pt x="11848" y="172"/>
                </a:lnTo>
                <a:lnTo>
                  <a:pt x="12477" y="250"/>
                </a:lnTo>
                <a:lnTo>
                  <a:pt x="13094" y="338"/>
                </a:lnTo>
                <a:lnTo>
                  <a:pt x="13695" y="435"/>
                </a:lnTo>
                <a:lnTo>
                  <a:pt x="14280" y="542"/>
                </a:lnTo>
                <a:lnTo>
                  <a:pt x="14845" y="655"/>
                </a:lnTo>
                <a:lnTo>
                  <a:pt x="15387" y="772"/>
                </a:lnTo>
                <a:lnTo>
                  <a:pt x="15904" y="894"/>
                </a:lnTo>
                <a:lnTo>
                  <a:pt x="16393" y="1019"/>
                </a:lnTo>
                <a:lnTo>
                  <a:pt x="16853" y="1144"/>
                </a:lnTo>
                <a:lnTo>
                  <a:pt x="17280" y="1268"/>
                </a:lnTo>
                <a:lnTo>
                  <a:pt x="17280" y="1980"/>
                </a:lnTo>
                <a:lnTo>
                  <a:pt x="17280" y="2678"/>
                </a:lnTo>
                <a:lnTo>
                  <a:pt x="17280" y="3364"/>
                </a:lnTo>
                <a:lnTo>
                  <a:pt x="17280" y="4043"/>
                </a:lnTo>
                <a:lnTo>
                  <a:pt x="17280" y="4712"/>
                </a:lnTo>
                <a:lnTo>
                  <a:pt x="17280" y="5377"/>
                </a:lnTo>
                <a:lnTo>
                  <a:pt x="17280" y="6038"/>
                </a:lnTo>
                <a:lnTo>
                  <a:pt x="17280" y="6696"/>
                </a:lnTo>
                <a:lnTo>
                  <a:pt x="17280" y="7355"/>
                </a:lnTo>
                <a:lnTo>
                  <a:pt x="17280" y="8015"/>
                </a:lnTo>
                <a:lnTo>
                  <a:pt x="17280" y="8680"/>
                </a:lnTo>
                <a:lnTo>
                  <a:pt x="17280" y="9350"/>
                </a:lnTo>
                <a:lnTo>
                  <a:pt x="17280" y="10027"/>
                </a:lnTo>
                <a:lnTo>
                  <a:pt x="17280" y="10714"/>
                </a:lnTo>
                <a:lnTo>
                  <a:pt x="17280" y="11413"/>
                </a:lnTo>
                <a:lnTo>
                  <a:pt x="17280" y="12123"/>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userDrawn="1">
            <p:ph type="ctrTitle"/>
          </p:nvPr>
        </p:nvSpPr>
        <p:spPr>
          <a:xfrm>
            <a:off x="685800" y="1143004"/>
            <a:ext cx="7772400" cy="646331"/>
          </a:xfrm>
        </p:spPr>
        <p:txBody>
          <a:bodyPr>
            <a:normAutofit/>
          </a:bodyPr>
          <a:lstStyle>
            <a:lvl1pPr algn="r">
              <a:defRPr sz="3600">
                <a:solidFill>
                  <a:schemeClr val="accent3">
                    <a:lumMod val="75000"/>
                  </a:schemeClr>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685800" y="1828802"/>
            <a:ext cx="7772400" cy="461665"/>
          </a:xfrm>
        </p:spPr>
        <p:txBody>
          <a:bodyPr>
            <a:normAutofit/>
          </a:bodyPr>
          <a:lstStyle>
            <a:lvl1pPr marL="0" indent="0" algn="r">
              <a:buNone/>
              <a:defRPr sz="2400">
                <a:solidFill>
                  <a:schemeClr val="accent5">
                    <a:lumMod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userDrawn="1">
            <p:ph type="dt" sz="half" idx="10"/>
          </p:nvPr>
        </p:nvSpPr>
        <p:spPr>
          <a:xfrm>
            <a:off x="457200" y="6324604"/>
            <a:ext cx="2133600" cy="365125"/>
          </a:xfrm>
        </p:spPr>
        <p:txBody>
          <a:bodyPr/>
          <a:lstStyle/>
          <a:p>
            <a:fld id="{11188646-8CEC-4AE4-B1E7-ADF9D885FD96}" type="datetimeFigureOut">
              <a:rPr lang="en-US" smtClean="0"/>
              <a:pPr/>
              <a:t>2/26/2024</a:t>
            </a:fld>
            <a:endParaRPr lang="en-US"/>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6ECF81E8-6DE5-4C92-89BE-5D6CD56A8BF1}" type="slidenum">
              <a:rPr lang="en-US" smtClean="0"/>
              <a:pPr/>
              <a:t>‹#›</a:t>
            </a:fld>
            <a:endParaRPr lang="en-US"/>
          </a:p>
        </p:txBody>
      </p:sp>
      <p:sp>
        <p:nvSpPr>
          <p:cNvPr id="45" name="Freeform 9"/>
          <p:cNvSpPr>
            <a:spLocks/>
          </p:cNvSpPr>
          <p:nvPr userDrawn="1"/>
        </p:nvSpPr>
        <p:spPr bwMode="auto">
          <a:xfrm flipV="1">
            <a:off x="-25400" y="4889500"/>
            <a:ext cx="8839200" cy="32766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8"/>
          <p:cNvSpPr>
            <a:spLocks/>
          </p:cNvSpPr>
          <p:nvPr userDrawn="1"/>
        </p:nvSpPr>
        <p:spPr bwMode="auto">
          <a:xfrm flipV="1">
            <a:off x="-25400" y="4786406"/>
            <a:ext cx="9144000"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5"/>
          <p:cNvSpPr>
            <a:spLocks/>
          </p:cNvSpPr>
          <p:nvPr userDrawn="1"/>
        </p:nvSpPr>
        <p:spPr bwMode="auto">
          <a:xfrm>
            <a:off x="1589" y="268288"/>
            <a:ext cx="9142413" cy="1760538"/>
          </a:xfrm>
          <a:custGeom>
            <a:avLst/>
            <a:gdLst/>
            <a:ahLst/>
            <a:cxnLst>
              <a:cxn ang="0">
                <a:pos x="16021" y="1568"/>
              </a:cxn>
              <a:cxn ang="0">
                <a:pos x="13697" y="1059"/>
              </a:cxn>
              <a:cxn ang="0">
                <a:pos x="11579" y="742"/>
              </a:cxn>
              <a:cxn ang="0">
                <a:pos x="9687" y="572"/>
              </a:cxn>
              <a:cxn ang="0">
                <a:pos x="7979" y="551"/>
              </a:cxn>
              <a:cxn ang="0">
                <a:pos x="6478" y="636"/>
              </a:cxn>
              <a:cxn ang="0">
                <a:pos x="5163" y="806"/>
              </a:cxn>
              <a:cxn ang="0">
                <a:pos x="4031" y="1059"/>
              </a:cxn>
              <a:cxn ang="0">
                <a:pos x="3044" y="1377"/>
              </a:cxn>
              <a:cxn ang="0">
                <a:pos x="2221" y="1716"/>
              </a:cxn>
              <a:cxn ang="0">
                <a:pos x="1543" y="2055"/>
              </a:cxn>
              <a:cxn ang="0">
                <a:pos x="987" y="2415"/>
              </a:cxn>
              <a:cxn ang="0">
                <a:pos x="576" y="2733"/>
              </a:cxn>
              <a:cxn ang="0">
                <a:pos x="288" y="2987"/>
              </a:cxn>
              <a:cxn ang="0">
                <a:pos x="82" y="3199"/>
              </a:cxn>
              <a:cxn ang="0">
                <a:pos x="0" y="3305"/>
              </a:cxn>
              <a:cxn ang="0">
                <a:pos x="0" y="3305"/>
              </a:cxn>
              <a:cxn ang="0">
                <a:pos x="82" y="3178"/>
              </a:cxn>
              <a:cxn ang="0">
                <a:pos x="267" y="2945"/>
              </a:cxn>
              <a:cxn ang="0">
                <a:pos x="535" y="2648"/>
              </a:cxn>
              <a:cxn ang="0">
                <a:pos x="946" y="2289"/>
              </a:cxn>
              <a:cxn ang="0">
                <a:pos x="1460" y="1886"/>
              </a:cxn>
              <a:cxn ang="0">
                <a:pos x="2118" y="1483"/>
              </a:cxn>
              <a:cxn ang="0">
                <a:pos x="2921" y="1081"/>
              </a:cxn>
              <a:cxn ang="0">
                <a:pos x="3887" y="720"/>
              </a:cxn>
              <a:cxn ang="0">
                <a:pos x="5018" y="403"/>
              </a:cxn>
              <a:cxn ang="0">
                <a:pos x="6335" y="170"/>
              </a:cxn>
              <a:cxn ang="0">
                <a:pos x="7836" y="22"/>
              </a:cxn>
              <a:cxn ang="0">
                <a:pos x="9543" y="22"/>
              </a:cxn>
              <a:cxn ang="0">
                <a:pos x="11476" y="149"/>
              </a:cxn>
              <a:cxn ang="0">
                <a:pos x="13615" y="424"/>
              </a:cxn>
              <a:cxn ang="0">
                <a:pos x="15980" y="911"/>
              </a:cxn>
              <a:cxn ang="0">
                <a:pos x="17276" y="1251"/>
              </a:cxn>
              <a:cxn ang="0">
                <a:pos x="17276" y="1356"/>
              </a:cxn>
              <a:cxn ang="0">
                <a:pos x="17276" y="1547"/>
              </a:cxn>
              <a:cxn ang="0">
                <a:pos x="17276" y="1886"/>
              </a:cxn>
            </a:cxnLst>
            <a:rect l="0" t="0" r="r" b="b"/>
            <a:pathLst>
              <a:path w="17276" h="3326">
                <a:moveTo>
                  <a:pt x="17276" y="1886"/>
                </a:moveTo>
                <a:lnTo>
                  <a:pt x="16021" y="1568"/>
                </a:lnTo>
                <a:lnTo>
                  <a:pt x="14829" y="1293"/>
                </a:lnTo>
                <a:lnTo>
                  <a:pt x="13697" y="1059"/>
                </a:lnTo>
                <a:lnTo>
                  <a:pt x="12607" y="890"/>
                </a:lnTo>
                <a:lnTo>
                  <a:pt x="11579" y="742"/>
                </a:lnTo>
                <a:lnTo>
                  <a:pt x="10612" y="636"/>
                </a:lnTo>
                <a:lnTo>
                  <a:pt x="9687" y="572"/>
                </a:lnTo>
                <a:lnTo>
                  <a:pt x="8802" y="551"/>
                </a:lnTo>
                <a:lnTo>
                  <a:pt x="7979" y="551"/>
                </a:lnTo>
                <a:lnTo>
                  <a:pt x="7219" y="572"/>
                </a:lnTo>
                <a:lnTo>
                  <a:pt x="6478" y="636"/>
                </a:lnTo>
                <a:lnTo>
                  <a:pt x="5800" y="700"/>
                </a:lnTo>
                <a:lnTo>
                  <a:pt x="5163" y="806"/>
                </a:lnTo>
                <a:lnTo>
                  <a:pt x="4565" y="932"/>
                </a:lnTo>
                <a:lnTo>
                  <a:pt x="4031" y="1059"/>
                </a:lnTo>
                <a:lnTo>
                  <a:pt x="3517" y="1207"/>
                </a:lnTo>
                <a:lnTo>
                  <a:pt x="3044" y="1377"/>
                </a:lnTo>
                <a:lnTo>
                  <a:pt x="2612" y="1526"/>
                </a:lnTo>
                <a:lnTo>
                  <a:pt x="2221" y="1716"/>
                </a:lnTo>
                <a:lnTo>
                  <a:pt x="1851" y="1886"/>
                </a:lnTo>
                <a:lnTo>
                  <a:pt x="1543" y="2055"/>
                </a:lnTo>
                <a:lnTo>
                  <a:pt x="1254" y="2246"/>
                </a:lnTo>
                <a:lnTo>
                  <a:pt x="987" y="2415"/>
                </a:lnTo>
                <a:lnTo>
                  <a:pt x="781" y="2564"/>
                </a:lnTo>
                <a:lnTo>
                  <a:pt x="576" y="2733"/>
                </a:lnTo>
                <a:lnTo>
                  <a:pt x="412" y="2860"/>
                </a:lnTo>
                <a:lnTo>
                  <a:pt x="288" y="2987"/>
                </a:lnTo>
                <a:lnTo>
                  <a:pt x="164" y="3093"/>
                </a:lnTo>
                <a:lnTo>
                  <a:pt x="82" y="3199"/>
                </a:lnTo>
                <a:lnTo>
                  <a:pt x="41" y="3263"/>
                </a:lnTo>
                <a:lnTo>
                  <a:pt x="0" y="3305"/>
                </a:lnTo>
                <a:lnTo>
                  <a:pt x="0" y="3326"/>
                </a:lnTo>
                <a:lnTo>
                  <a:pt x="0" y="3305"/>
                </a:lnTo>
                <a:lnTo>
                  <a:pt x="21" y="3263"/>
                </a:lnTo>
                <a:lnTo>
                  <a:pt x="82" y="3178"/>
                </a:lnTo>
                <a:lnTo>
                  <a:pt x="164" y="3073"/>
                </a:lnTo>
                <a:lnTo>
                  <a:pt x="267" y="2945"/>
                </a:lnTo>
                <a:lnTo>
                  <a:pt x="390" y="2818"/>
                </a:lnTo>
                <a:lnTo>
                  <a:pt x="535" y="2648"/>
                </a:lnTo>
                <a:lnTo>
                  <a:pt x="720" y="2479"/>
                </a:lnTo>
                <a:lnTo>
                  <a:pt x="946" y="2289"/>
                </a:lnTo>
                <a:lnTo>
                  <a:pt x="1172" y="2097"/>
                </a:lnTo>
                <a:lnTo>
                  <a:pt x="1460" y="1886"/>
                </a:lnTo>
                <a:lnTo>
                  <a:pt x="1768" y="1696"/>
                </a:lnTo>
                <a:lnTo>
                  <a:pt x="2118" y="1483"/>
                </a:lnTo>
                <a:lnTo>
                  <a:pt x="2509" y="1271"/>
                </a:lnTo>
                <a:lnTo>
                  <a:pt x="2921" y="1081"/>
                </a:lnTo>
                <a:lnTo>
                  <a:pt x="3394" y="890"/>
                </a:lnTo>
                <a:lnTo>
                  <a:pt x="3887" y="720"/>
                </a:lnTo>
                <a:lnTo>
                  <a:pt x="4442" y="551"/>
                </a:lnTo>
                <a:lnTo>
                  <a:pt x="5018" y="403"/>
                </a:lnTo>
                <a:lnTo>
                  <a:pt x="5656" y="275"/>
                </a:lnTo>
                <a:lnTo>
                  <a:pt x="6335" y="170"/>
                </a:lnTo>
                <a:lnTo>
                  <a:pt x="7075" y="85"/>
                </a:lnTo>
                <a:lnTo>
                  <a:pt x="7836" y="22"/>
                </a:lnTo>
                <a:lnTo>
                  <a:pt x="8679" y="0"/>
                </a:lnTo>
                <a:lnTo>
                  <a:pt x="9543" y="22"/>
                </a:lnTo>
                <a:lnTo>
                  <a:pt x="10489" y="64"/>
                </a:lnTo>
                <a:lnTo>
                  <a:pt x="11476" y="149"/>
                </a:lnTo>
                <a:lnTo>
                  <a:pt x="12505" y="255"/>
                </a:lnTo>
                <a:lnTo>
                  <a:pt x="13615" y="424"/>
                </a:lnTo>
                <a:lnTo>
                  <a:pt x="14767" y="657"/>
                </a:lnTo>
                <a:lnTo>
                  <a:pt x="15980" y="911"/>
                </a:lnTo>
                <a:lnTo>
                  <a:pt x="17276" y="1229"/>
                </a:lnTo>
                <a:lnTo>
                  <a:pt x="17276" y="1251"/>
                </a:lnTo>
                <a:lnTo>
                  <a:pt x="17276" y="1293"/>
                </a:lnTo>
                <a:lnTo>
                  <a:pt x="17276" y="1356"/>
                </a:lnTo>
                <a:lnTo>
                  <a:pt x="17276" y="1441"/>
                </a:lnTo>
                <a:lnTo>
                  <a:pt x="17276" y="1547"/>
                </a:lnTo>
                <a:lnTo>
                  <a:pt x="17276" y="1696"/>
                </a:lnTo>
                <a:lnTo>
                  <a:pt x="17276" y="1886"/>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6"/>
          <p:cNvSpPr>
            <a:spLocks/>
          </p:cNvSpPr>
          <p:nvPr userDrawn="1"/>
        </p:nvSpPr>
        <p:spPr bwMode="auto">
          <a:xfrm>
            <a:off x="523877" y="190500"/>
            <a:ext cx="8620125" cy="1658938"/>
          </a:xfrm>
          <a:custGeom>
            <a:avLst/>
            <a:gdLst/>
            <a:ahLst/>
            <a:cxnLst>
              <a:cxn ang="0">
                <a:pos x="15096" y="1483"/>
              </a:cxn>
              <a:cxn ang="0">
                <a:pos x="12916" y="1017"/>
              </a:cxn>
              <a:cxn ang="0">
                <a:pos x="10921" y="699"/>
              </a:cxn>
              <a:cxn ang="0">
                <a:pos x="9132" y="551"/>
              </a:cxn>
              <a:cxn ang="0">
                <a:pos x="7528" y="509"/>
              </a:cxn>
              <a:cxn ang="0">
                <a:pos x="6109" y="593"/>
              </a:cxn>
              <a:cxn ang="0">
                <a:pos x="4874" y="762"/>
              </a:cxn>
              <a:cxn ang="0">
                <a:pos x="3785" y="996"/>
              </a:cxn>
              <a:cxn ang="0">
                <a:pos x="2859" y="1293"/>
              </a:cxn>
              <a:cxn ang="0">
                <a:pos x="2098" y="1610"/>
              </a:cxn>
              <a:cxn ang="0">
                <a:pos x="1440" y="1949"/>
              </a:cxn>
              <a:cxn ang="0">
                <a:pos x="947" y="2267"/>
              </a:cxn>
              <a:cxn ang="0">
                <a:pos x="556" y="2563"/>
              </a:cxn>
              <a:cxn ang="0">
                <a:pos x="267" y="2818"/>
              </a:cxn>
              <a:cxn ang="0">
                <a:pos x="83" y="3008"/>
              </a:cxn>
              <a:cxn ang="0">
                <a:pos x="0" y="3114"/>
              </a:cxn>
              <a:cxn ang="0">
                <a:pos x="0" y="3114"/>
              </a:cxn>
              <a:cxn ang="0">
                <a:pos x="83" y="2987"/>
              </a:cxn>
              <a:cxn ang="0">
                <a:pos x="247" y="2776"/>
              </a:cxn>
              <a:cxn ang="0">
                <a:pos x="515" y="2500"/>
              </a:cxn>
              <a:cxn ang="0">
                <a:pos x="885" y="2161"/>
              </a:cxn>
              <a:cxn ang="0">
                <a:pos x="1379" y="1780"/>
              </a:cxn>
              <a:cxn ang="0">
                <a:pos x="1995" y="1399"/>
              </a:cxn>
              <a:cxn ang="0">
                <a:pos x="2757" y="1017"/>
              </a:cxn>
              <a:cxn ang="0">
                <a:pos x="3661" y="678"/>
              </a:cxn>
              <a:cxn ang="0">
                <a:pos x="4731" y="381"/>
              </a:cxn>
              <a:cxn ang="0">
                <a:pos x="5985" y="170"/>
              </a:cxn>
              <a:cxn ang="0">
                <a:pos x="7404" y="42"/>
              </a:cxn>
              <a:cxn ang="0">
                <a:pos x="9009" y="22"/>
              </a:cxn>
              <a:cxn ang="0">
                <a:pos x="10818" y="127"/>
              </a:cxn>
              <a:cxn ang="0">
                <a:pos x="12834" y="403"/>
              </a:cxn>
              <a:cxn ang="0">
                <a:pos x="15075" y="868"/>
              </a:cxn>
              <a:cxn ang="0">
                <a:pos x="16289" y="1186"/>
              </a:cxn>
              <a:cxn ang="0">
                <a:pos x="16289" y="1271"/>
              </a:cxn>
              <a:cxn ang="0">
                <a:pos x="16289" y="1461"/>
              </a:cxn>
              <a:cxn ang="0">
                <a:pos x="16289" y="1780"/>
              </a:cxn>
            </a:cxnLst>
            <a:rect l="0" t="0" r="r" b="b"/>
            <a:pathLst>
              <a:path w="16289" h="3135">
                <a:moveTo>
                  <a:pt x="16289" y="1780"/>
                </a:moveTo>
                <a:lnTo>
                  <a:pt x="15096" y="1483"/>
                </a:lnTo>
                <a:lnTo>
                  <a:pt x="13985" y="1229"/>
                </a:lnTo>
                <a:lnTo>
                  <a:pt x="12916" y="1017"/>
                </a:lnTo>
                <a:lnTo>
                  <a:pt x="11888" y="826"/>
                </a:lnTo>
                <a:lnTo>
                  <a:pt x="10921" y="699"/>
                </a:lnTo>
                <a:lnTo>
                  <a:pt x="9996" y="615"/>
                </a:lnTo>
                <a:lnTo>
                  <a:pt x="9132" y="551"/>
                </a:lnTo>
                <a:lnTo>
                  <a:pt x="8309" y="509"/>
                </a:lnTo>
                <a:lnTo>
                  <a:pt x="7528" y="509"/>
                </a:lnTo>
                <a:lnTo>
                  <a:pt x="6808" y="551"/>
                </a:lnTo>
                <a:lnTo>
                  <a:pt x="6109" y="593"/>
                </a:lnTo>
                <a:lnTo>
                  <a:pt x="5471" y="678"/>
                </a:lnTo>
                <a:lnTo>
                  <a:pt x="4874" y="762"/>
                </a:lnTo>
                <a:lnTo>
                  <a:pt x="4319" y="868"/>
                </a:lnTo>
                <a:lnTo>
                  <a:pt x="3785" y="996"/>
                </a:lnTo>
                <a:lnTo>
                  <a:pt x="3312" y="1144"/>
                </a:lnTo>
                <a:lnTo>
                  <a:pt x="2859" y="1293"/>
                </a:lnTo>
                <a:lnTo>
                  <a:pt x="2468" y="1441"/>
                </a:lnTo>
                <a:lnTo>
                  <a:pt x="2098" y="1610"/>
                </a:lnTo>
                <a:lnTo>
                  <a:pt x="1748" y="1780"/>
                </a:lnTo>
                <a:lnTo>
                  <a:pt x="1440" y="1949"/>
                </a:lnTo>
                <a:lnTo>
                  <a:pt x="1172" y="2119"/>
                </a:lnTo>
                <a:lnTo>
                  <a:pt x="947" y="2267"/>
                </a:lnTo>
                <a:lnTo>
                  <a:pt x="720" y="2415"/>
                </a:lnTo>
                <a:lnTo>
                  <a:pt x="556" y="2563"/>
                </a:lnTo>
                <a:lnTo>
                  <a:pt x="391" y="2712"/>
                </a:lnTo>
                <a:lnTo>
                  <a:pt x="267" y="2818"/>
                </a:lnTo>
                <a:lnTo>
                  <a:pt x="165" y="2924"/>
                </a:lnTo>
                <a:lnTo>
                  <a:pt x="83" y="3008"/>
                </a:lnTo>
                <a:lnTo>
                  <a:pt x="41" y="3072"/>
                </a:lnTo>
                <a:lnTo>
                  <a:pt x="0" y="3114"/>
                </a:lnTo>
                <a:lnTo>
                  <a:pt x="0" y="3135"/>
                </a:lnTo>
                <a:lnTo>
                  <a:pt x="0" y="3114"/>
                </a:lnTo>
                <a:lnTo>
                  <a:pt x="21" y="3072"/>
                </a:lnTo>
                <a:lnTo>
                  <a:pt x="83" y="2987"/>
                </a:lnTo>
                <a:lnTo>
                  <a:pt x="144" y="2902"/>
                </a:lnTo>
                <a:lnTo>
                  <a:pt x="247" y="2776"/>
                </a:lnTo>
                <a:lnTo>
                  <a:pt x="370" y="2648"/>
                </a:lnTo>
                <a:lnTo>
                  <a:pt x="515" y="2500"/>
                </a:lnTo>
                <a:lnTo>
                  <a:pt x="679" y="2331"/>
                </a:lnTo>
                <a:lnTo>
                  <a:pt x="885" y="2161"/>
                </a:lnTo>
                <a:lnTo>
                  <a:pt x="1111" y="1970"/>
                </a:lnTo>
                <a:lnTo>
                  <a:pt x="1379" y="1780"/>
                </a:lnTo>
                <a:lnTo>
                  <a:pt x="1666" y="1589"/>
                </a:lnTo>
                <a:lnTo>
                  <a:pt x="1995" y="1399"/>
                </a:lnTo>
                <a:lnTo>
                  <a:pt x="2366" y="1207"/>
                </a:lnTo>
                <a:lnTo>
                  <a:pt x="2757" y="1017"/>
                </a:lnTo>
                <a:lnTo>
                  <a:pt x="3188" y="848"/>
                </a:lnTo>
                <a:lnTo>
                  <a:pt x="3661" y="678"/>
                </a:lnTo>
                <a:lnTo>
                  <a:pt x="4176" y="529"/>
                </a:lnTo>
                <a:lnTo>
                  <a:pt x="4731" y="381"/>
                </a:lnTo>
                <a:lnTo>
                  <a:pt x="5327" y="254"/>
                </a:lnTo>
                <a:lnTo>
                  <a:pt x="5985" y="170"/>
                </a:lnTo>
                <a:lnTo>
                  <a:pt x="6664" y="84"/>
                </a:lnTo>
                <a:lnTo>
                  <a:pt x="7404" y="42"/>
                </a:lnTo>
                <a:lnTo>
                  <a:pt x="8165" y="0"/>
                </a:lnTo>
                <a:lnTo>
                  <a:pt x="9009" y="22"/>
                </a:lnTo>
                <a:lnTo>
                  <a:pt x="9893" y="64"/>
                </a:lnTo>
                <a:lnTo>
                  <a:pt x="10818" y="127"/>
                </a:lnTo>
                <a:lnTo>
                  <a:pt x="11806" y="254"/>
                </a:lnTo>
                <a:lnTo>
                  <a:pt x="12834" y="403"/>
                </a:lnTo>
                <a:lnTo>
                  <a:pt x="13924" y="615"/>
                </a:lnTo>
                <a:lnTo>
                  <a:pt x="15075" y="868"/>
                </a:lnTo>
                <a:lnTo>
                  <a:pt x="16289" y="1165"/>
                </a:lnTo>
                <a:lnTo>
                  <a:pt x="16289" y="1186"/>
                </a:lnTo>
                <a:lnTo>
                  <a:pt x="16289" y="1229"/>
                </a:lnTo>
                <a:lnTo>
                  <a:pt x="16289" y="1271"/>
                </a:lnTo>
                <a:lnTo>
                  <a:pt x="16289" y="1355"/>
                </a:lnTo>
                <a:lnTo>
                  <a:pt x="16289" y="1461"/>
                </a:lnTo>
                <a:lnTo>
                  <a:pt x="16289" y="1610"/>
                </a:lnTo>
                <a:lnTo>
                  <a:pt x="16289" y="178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30600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88646-8CEC-4AE4-B1E7-ADF9D885FD96}"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a:p>
        </p:txBody>
      </p:sp>
    </p:spTree>
    <p:extLst>
      <p:ext uri="{BB962C8B-B14F-4D97-AF65-F5344CB8AC3E}">
        <p14:creationId xmlns:p14="http://schemas.microsoft.com/office/powerpoint/2010/main" val="3998326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88646-8CEC-4AE4-B1E7-ADF9D885FD96}"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a:p>
        </p:txBody>
      </p:sp>
    </p:spTree>
    <p:extLst>
      <p:ext uri="{BB962C8B-B14F-4D97-AF65-F5344CB8AC3E}">
        <p14:creationId xmlns:p14="http://schemas.microsoft.com/office/powerpoint/2010/main" val="155182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56898E-A528-4356-BEF9-D127BFE923AF}"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BFB06-5614-4CC0-9D4A-815D33A17BC9}" type="slidenum">
              <a:rPr lang="en-US" smtClean="0"/>
              <a:pPr/>
              <a:t>‹#›</a:t>
            </a:fld>
            <a:endParaRPr lang="en-US"/>
          </a:p>
        </p:txBody>
      </p:sp>
    </p:spTree>
    <p:extLst>
      <p:ext uri="{BB962C8B-B14F-4D97-AF65-F5344CB8AC3E}">
        <p14:creationId xmlns:p14="http://schemas.microsoft.com/office/powerpoint/2010/main" val="653988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6898E-A528-4356-BEF9-D127BFE923AF}"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BFB06-5614-4CC0-9D4A-815D33A17BC9}" type="slidenum">
              <a:rPr lang="en-US" smtClean="0"/>
              <a:pPr/>
              <a:t>‹#›</a:t>
            </a:fld>
            <a:endParaRPr lang="en-US"/>
          </a:p>
        </p:txBody>
      </p:sp>
    </p:spTree>
    <p:extLst>
      <p:ext uri="{BB962C8B-B14F-4D97-AF65-F5344CB8AC3E}">
        <p14:creationId xmlns:p14="http://schemas.microsoft.com/office/powerpoint/2010/main" val="3934734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56898E-A528-4356-BEF9-D127BFE923AF}"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BFB06-5614-4CC0-9D4A-815D33A17BC9}" type="slidenum">
              <a:rPr lang="en-US" smtClean="0"/>
              <a:pPr/>
              <a:t>‹#›</a:t>
            </a:fld>
            <a:endParaRPr lang="en-US"/>
          </a:p>
        </p:txBody>
      </p:sp>
    </p:spTree>
    <p:extLst>
      <p:ext uri="{BB962C8B-B14F-4D97-AF65-F5344CB8AC3E}">
        <p14:creationId xmlns:p14="http://schemas.microsoft.com/office/powerpoint/2010/main" val="1535644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56898E-A528-4356-BEF9-D127BFE923AF}"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BFB06-5614-4CC0-9D4A-815D33A17BC9}" type="slidenum">
              <a:rPr lang="en-US" smtClean="0"/>
              <a:pPr/>
              <a:t>‹#›</a:t>
            </a:fld>
            <a:endParaRPr lang="en-US"/>
          </a:p>
        </p:txBody>
      </p:sp>
    </p:spTree>
    <p:extLst>
      <p:ext uri="{BB962C8B-B14F-4D97-AF65-F5344CB8AC3E}">
        <p14:creationId xmlns:p14="http://schemas.microsoft.com/office/powerpoint/2010/main" val="281869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56898E-A528-4356-BEF9-D127BFE923AF}"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BFB06-5614-4CC0-9D4A-815D33A17BC9}" type="slidenum">
              <a:rPr lang="en-US" smtClean="0"/>
              <a:pPr/>
              <a:t>‹#›</a:t>
            </a:fld>
            <a:endParaRPr lang="en-US"/>
          </a:p>
        </p:txBody>
      </p:sp>
    </p:spTree>
    <p:extLst>
      <p:ext uri="{BB962C8B-B14F-4D97-AF65-F5344CB8AC3E}">
        <p14:creationId xmlns:p14="http://schemas.microsoft.com/office/powerpoint/2010/main" val="2463505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56898E-A528-4356-BEF9-D127BFE923AF}"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BFB06-5614-4CC0-9D4A-815D33A17BC9}" type="slidenum">
              <a:rPr lang="en-US" smtClean="0"/>
              <a:pPr/>
              <a:t>‹#›</a:t>
            </a:fld>
            <a:endParaRPr lang="en-US"/>
          </a:p>
        </p:txBody>
      </p:sp>
    </p:spTree>
    <p:extLst>
      <p:ext uri="{BB962C8B-B14F-4D97-AF65-F5344CB8AC3E}">
        <p14:creationId xmlns:p14="http://schemas.microsoft.com/office/powerpoint/2010/main" val="2912910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6898E-A528-4356-BEF9-D127BFE923AF}"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BFB06-5614-4CC0-9D4A-815D33A17BC9}" type="slidenum">
              <a:rPr lang="en-US" smtClean="0"/>
              <a:pPr/>
              <a:t>‹#›</a:t>
            </a:fld>
            <a:endParaRPr lang="en-US"/>
          </a:p>
        </p:txBody>
      </p:sp>
    </p:spTree>
    <p:extLst>
      <p:ext uri="{BB962C8B-B14F-4D97-AF65-F5344CB8AC3E}">
        <p14:creationId xmlns:p14="http://schemas.microsoft.com/office/powerpoint/2010/main" val="1788571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56898E-A528-4356-BEF9-D127BFE923AF}"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BFB06-5614-4CC0-9D4A-815D33A17BC9}" type="slidenum">
              <a:rPr lang="en-US" smtClean="0"/>
              <a:pPr/>
              <a:t>‹#›</a:t>
            </a:fld>
            <a:endParaRPr lang="en-US"/>
          </a:p>
        </p:txBody>
      </p:sp>
    </p:spTree>
    <p:extLst>
      <p:ext uri="{BB962C8B-B14F-4D97-AF65-F5344CB8AC3E}">
        <p14:creationId xmlns:p14="http://schemas.microsoft.com/office/powerpoint/2010/main" val="266196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88646-8CEC-4AE4-B1E7-ADF9D885FD96}"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a:p>
        </p:txBody>
      </p:sp>
      <p:sp>
        <p:nvSpPr>
          <p:cNvPr id="10" name="Freeform 5"/>
          <p:cNvSpPr>
            <a:spLocks/>
          </p:cNvSpPr>
          <p:nvPr userDrawn="1"/>
        </p:nvSpPr>
        <p:spPr bwMode="auto">
          <a:xfrm>
            <a:off x="892176" y="169862"/>
            <a:ext cx="8251826" cy="1679671"/>
          </a:xfrm>
          <a:custGeom>
            <a:avLst/>
            <a:gdLst/>
            <a:ahLst/>
            <a:cxnLst>
              <a:cxn ang="0">
                <a:pos x="16021" y="1568"/>
              </a:cxn>
              <a:cxn ang="0">
                <a:pos x="13697" y="1059"/>
              </a:cxn>
              <a:cxn ang="0">
                <a:pos x="11579" y="742"/>
              </a:cxn>
              <a:cxn ang="0">
                <a:pos x="9687" y="572"/>
              </a:cxn>
              <a:cxn ang="0">
                <a:pos x="7979" y="551"/>
              </a:cxn>
              <a:cxn ang="0">
                <a:pos x="6478" y="636"/>
              </a:cxn>
              <a:cxn ang="0">
                <a:pos x="5163" y="806"/>
              </a:cxn>
              <a:cxn ang="0">
                <a:pos x="4031" y="1059"/>
              </a:cxn>
              <a:cxn ang="0">
                <a:pos x="3044" y="1377"/>
              </a:cxn>
              <a:cxn ang="0">
                <a:pos x="2221" y="1716"/>
              </a:cxn>
              <a:cxn ang="0">
                <a:pos x="1543" y="2055"/>
              </a:cxn>
              <a:cxn ang="0">
                <a:pos x="987" y="2415"/>
              </a:cxn>
              <a:cxn ang="0">
                <a:pos x="576" y="2733"/>
              </a:cxn>
              <a:cxn ang="0">
                <a:pos x="288" y="2987"/>
              </a:cxn>
              <a:cxn ang="0">
                <a:pos x="82" y="3199"/>
              </a:cxn>
              <a:cxn ang="0">
                <a:pos x="0" y="3305"/>
              </a:cxn>
              <a:cxn ang="0">
                <a:pos x="0" y="3305"/>
              </a:cxn>
              <a:cxn ang="0">
                <a:pos x="82" y="3178"/>
              </a:cxn>
              <a:cxn ang="0">
                <a:pos x="267" y="2945"/>
              </a:cxn>
              <a:cxn ang="0">
                <a:pos x="535" y="2648"/>
              </a:cxn>
              <a:cxn ang="0">
                <a:pos x="946" y="2289"/>
              </a:cxn>
              <a:cxn ang="0">
                <a:pos x="1460" y="1886"/>
              </a:cxn>
              <a:cxn ang="0">
                <a:pos x="2118" y="1483"/>
              </a:cxn>
              <a:cxn ang="0">
                <a:pos x="2921" y="1081"/>
              </a:cxn>
              <a:cxn ang="0">
                <a:pos x="3887" y="720"/>
              </a:cxn>
              <a:cxn ang="0">
                <a:pos x="5018" y="403"/>
              </a:cxn>
              <a:cxn ang="0">
                <a:pos x="6335" y="170"/>
              </a:cxn>
              <a:cxn ang="0">
                <a:pos x="7836" y="22"/>
              </a:cxn>
              <a:cxn ang="0">
                <a:pos x="9543" y="22"/>
              </a:cxn>
              <a:cxn ang="0">
                <a:pos x="11476" y="149"/>
              </a:cxn>
              <a:cxn ang="0">
                <a:pos x="13615" y="424"/>
              </a:cxn>
              <a:cxn ang="0">
                <a:pos x="15980" y="911"/>
              </a:cxn>
              <a:cxn ang="0">
                <a:pos x="17276" y="1251"/>
              </a:cxn>
              <a:cxn ang="0">
                <a:pos x="17276" y="1356"/>
              </a:cxn>
              <a:cxn ang="0">
                <a:pos x="17276" y="1547"/>
              </a:cxn>
              <a:cxn ang="0">
                <a:pos x="17276" y="1886"/>
              </a:cxn>
            </a:cxnLst>
            <a:rect l="0" t="0" r="r" b="b"/>
            <a:pathLst>
              <a:path w="17276" h="3326">
                <a:moveTo>
                  <a:pt x="17276" y="1886"/>
                </a:moveTo>
                <a:lnTo>
                  <a:pt x="16021" y="1568"/>
                </a:lnTo>
                <a:lnTo>
                  <a:pt x="14829" y="1293"/>
                </a:lnTo>
                <a:lnTo>
                  <a:pt x="13697" y="1059"/>
                </a:lnTo>
                <a:lnTo>
                  <a:pt x="12607" y="890"/>
                </a:lnTo>
                <a:lnTo>
                  <a:pt x="11579" y="742"/>
                </a:lnTo>
                <a:lnTo>
                  <a:pt x="10612" y="636"/>
                </a:lnTo>
                <a:lnTo>
                  <a:pt x="9687" y="572"/>
                </a:lnTo>
                <a:lnTo>
                  <a:pt x="8802" y="551"/>
                </a:lnTo>
                <a:lnTo>
                  <a:pt x="7979" y="551"/>
                </a:lnTo>
                <a:lnTo>
                  <a:pt x="7219" y="572"/>
                </a:lnTo>
                <a:lnTo>
                  <a:pt x="6478" y="636"/>
                </a:lnTo>
                <a:lnTo>
                  <a:pt x="5800" y="700"/>
                </a:lnTo>
                <a:lnTo>
                  <a:pt x="5163" y="806"/>
                </a:lnTo>
                <a:lnTo>
                  <a:pt x="4565" y="932"/>
                </a:lnTo>
                <a:lnTo>
                  <a:pt x="4031" y="1059"/>
                </a:lnTo>
                <a:lnTo>
                  <a:pt x="3517" y="1207"/>
                </a:lnTo>
                <a:lnTo>
                  <a:pt x="3044" y="1377"/>
                </a:lnTo>
                <a:lnTo>
                  <a:pt x="2612" y="1526"/>
                </a:lnTo>
                <a:lnTo>
                  <a:pt x="2221" y="1716"/>
                </a:lnTo>
                <a:lnTo>
                  <a:pt x="1851" y="1886"/>
                </a:lnTo>
                <a:lnTo>
                  <a:pt x="1543" y="2055"/>
                </a:lnTo>
                <a:lnTo>
                  <a:pt x="1254" y="2246"/>
                </a:lnTo>
                <a:lnTo>
                  <a:pt x="987" y="2415"/>
                </a:lnTo>
                <a:lnTo>
                  <a:pt x="781" y="2564"/>
                </a:lnTo>
                <a:lnTo>
                  <a:pt x="576" y="2733"/>
                </a:lnTo>
                <a:lnTo>
                  <a:pt x="412" y="2860"/>
                </a:lnTo>
                <a:lnTo>
                  <a:pt x="288" y="2987"/>
                </a:lnTo>
                <a:lnTo>
                  <a:pt x="164" y="3093"/>
                </a:lnTo>
                <a:lnTo>
                  <a:pt x="82" y="3199"/>
                </a:lnTo>
                <a:lnTo>
                  <a:pt x="41" y="3263"/>
                </a:lnTo>
                <a:lnTo>
                  <a:pt x="0" y="3305"/>
                </a:lnTo>
                <a:lnTo>
                  <a:pt x="0" y="3326"/>
                </a:lnTo>
                <a:lnTo>
                  <a:pt x="0" y="3305"/>
                </a:lnTo>
                <a:lnTo>
                  <a:pt x="21" y="3263"/>
                </a:lnTo>
                <a:lnTo>
                  <a:pt x="82" y="3178"/>
                </a:lnTo>
                <a:lnTo>
                  <a:pt x="164" y="3073"/>
                </a:lnTo>
                <a:lnTo>
                  <a:pt x="267" y="2945"/>
                </a:lnTo>
                <a:lnTo>
                  <a:pt x="390" y="2818"/>
                </a:lnTo>
                <a:lnTo>
                  <a:pt x="535" y="2648"/>
                </a:lnTo>
                <a:lnTo>
                  <a:pt x="720" y="2479"/>
                </a:lnTo>
                <a:lnTo>
                  <a:pt x="946" y="2289"/>
                </a:lnTo>
                <a:lnTo>
                  <a:pt x="1172" y="2097"/>
                </a:lnTo>
                <a:lnTo>
                  <a:pt x="1460" y="1886"/>
                </a:lnTo>
                <a:lnTo>
                  <a:pt x="1768" y="1696"/>
                </a:lnTo>
                <a:lnTo>
                  <a:pt x="2118" y="1483"/>
                </a:lnTo>
                <a:lnTo>
                  <a:pt x="2509" y="1271"/>
                </a:lnTo>
                <a:lnTo>
                  <a:pt x="2921" y="1081"/>
                </a:lnTo>
                <a:lnTo>
                  <a:pt x="3394" y="890"/>
                </a:lnTo>
                <a:lnTo>
                  <a:pt x="3887" y="720"/>
                </a:lnTo>
                <a:lnTo>
                  <a:pt x="4442" y="551"/>
                </a:lnTo>
                <a:lnTo>
                  <a:pt x="5018" y="403"/>
                </a:lnTo>
                <a:lnTo>
                  <a:pt x="5656" y="275"/>
                </a:lnTo>
                <a:lnTo>
                  <a:pt x="6335" y="170"/>
                </a:lnTo>
                <a:lnTo>
                  <a:pt x="7075" y="85"/>
                </a:lnTo>
                <a:lnTo>
                  <a:pt x="7836" y="22"/>
                </a:lnTo>
                <a:lnTo>
                  <a:pt x="8679" y="0"/>
                </a:lnTo>
                <a:lnTo>
                  <a:pt x="9543" y="22"/>
                </a:lnTo>
                <a:lnTo>
                  <a:pt x="10489" y="64"/>
                </a:lnTo>
                <a:lnTo>
                  <a:pt x="11476" y="149"/>
                </a:lnTo>
                <a:lnTo>
                  <a:pt x="12505" y="255"/>
                </a:lnTo>
                <a:lnTo>
                  <a:pt x="13615" y="424"/>
                </a:lnTo>
                <a:lnTo>
                  <a:pt x="14767" y="657"/>
                </a:lnTo>
                <a:lnTo>
                  <a:pt x="15980" y="911"/>
                </a:lnTo>
                <a:lnTo>
                  <a:pt x="17276" y="1229"/>
                </a:lnTo>
                <a:lnTo>
                  <a:pt x="17276" y="1251"/>
                </a:lnTo>
                <a:lnTo>
                  <a:pt x="17276" y="1293"/>
                </a:lnTo>
                <a:lnTo>
                  <a:pt x="17276" y="1356"/>
                </a:lnTo>
                <a:lnTo>
                  <a:pt x="17276" y="1441"/>
                </a:lnTo>
                <a:lnTo>
                  <a:pt x="17276" y="1547"/>
                </a:lnTo>
                <a:lnTo>
                  <a:pt x="17276" y="1696"/>
                </a:lnTo>
                <a:lnTo>
                  <a:pt x="17276" y="1886"/>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userDrawn="1"/>
        </p:nvSpPr>
        <p:spPr bwMode="auto">
          <a:xfrm>
            <a:off x="533400" y="322262"/>
            <a:ext cx="8610600" cy="1582738"/>
          </a:xfrm>
          <a:custGeom>
            <a:avLst/>
            <a:gdLst/>
            <a:ahLst/>
            <a:cxnLst>
              <a:cxn ang="0">
                <a:pos x="15096" y="1483"/>
              </a:cxn>
              <a:cxn ang="0">
                <a:pos x="12916" y="1017"/>
              </a:cxn>
              <a:cxn ang="0">
                <a:pos x="10921" y="699"/>
              </a:cxn>
              <a:cxn ang="0">
                <a:pos x="9132" y="551"/>
              </a:cxn>
              <a:cxn ang="0">
                <a:pos x="7528" y="509"/>
              </a:cxn>
              <a:cxn ang="0">
                <a:pos x="6109" y="593"/>
              </a:cxn>
              <a:cxn ang="0">
                <a:pos x="4874" y="762"/>
              </a:cxn>
              <a:cxn ang="0">
                <a:pos x="3785" y="996"/>
              </a:cxn>
              <a:cxn ang="0">
                <a:pos x="2859" y="1293"/>
              </a:cxn>
              <a:cxn ang="0">
                <a:pos x="2098" y="1610"/>
              </a:cxn>
              <a:cxn ang="0">
                <a:pos x="1440" y="1949"/>
              </a:cxn>
              <a:cxn ang="0">
                <a:pos x="947" y="2267"/>
              </a:cxn>
              <a:cxn ang="0">
                <a:pos x="556" y="2563"/>
              </a:cxn>
              <a:cxn ang="0">
                <a:pos x="267" y="2818"/>
              </a:cxn>
              <a:cxn ang="0">
                <a:pos x="83" y="3008"/>
              </a:cxn>
              <a:cxn ang="0">
                <a:pos x="0" y="3114"/>
              </a:cxn>
              <a:cxn ang="0">
                <a:pos x="0" y="3114"/>
              </a:cxn>
              <a:cxn ang="0">
                <a:pos x="83" y="2987"/>
              </a:cxn>
              <a:cxn ang="0">
                <a:pos x="247" y="2776"/>
              </a:cxn>
              <a:cxn ang="0">
                <a:pos x="515" y="2500"/>
              </a:cxn>
              <a:cxn ang="0">
                <a:pos x="885" y="2161"/>
              </a:cxn>
              <a:cxn ang="0">
                <a:pos x="1379" y="1780"/>
              </a:cxn>
              <a:cxn ang="0">
                <a:pos x="1995" y="1399"/>
              </a:cxn>
              <a:cxn ang="0">
                <a:pos x="2757" y="1017"/>
              </a:cxn>
              <a:cxn ang="0">
                <a:pos x="3661" y="678"/>
              </a:cxn>
              <a:cxn ang="0">
                <a:pos x="4731" y="381"/>
              </a:cxn>
              <a:cxn ang="0">
                <a:pos x="5985" y="170"/>
              </a:cxn>
              <a:cxn ang="0">
                <a:pos x="7404" y="42"/>
              </a:cxn>
              <a:cxn ang="0">
                <a:pos x="9009" y="22"/>
              </a:cxn>
              <a:cxn ang="0">
                <a:pos x="10818" y="127"/>
              </a:cxn>
              <a:cxn ang="0">
                <a:pos x="12834" y="403"/>
              </a:cxn>
              <a:cxn ang="0">
                <a:pos x="15075" y="868"/>
              </a:cxn>
              <a:cxn ang="0">
                <a:pos x="16289" y="1186"/>
              </a:cxn>
              <a:cxn ang="0">
                <a:pos x="16289" y="1271"/>
              </a:cxn>
              <a:cxn ang="0">
                <a:pos x="16289" y="1461"/>
              </a:cxn>
              <a:cxn ang="0">
                <a:pos x="16289" y="1780"/>
              </a:cxn>
            </a:cxnLst>
            <a:rect l="0" t="0" r="r" b="b"/>
            <a:pathLst>
              <a:path w="16289" h="3135">
                <a:moveTo>
                  <a:pt x="16289" y="1780"/>
                </a:moveTo>
                <a:lnTo>
                  <a:pt x="15096" y="1483"/>
                </a:lnTo>
                <a:lnTo>
                  <a:pt x="13985" y="1229"/>
                </a:lnTo>
                <a:lnTo>
                  <a:pt x="12916" y="1017"/>
                </a:lnTo>
                <a:lnTo>
                  <a:pt x="11888" y="826"/>
                </a:lnTo>
                <a:lnTo>
                  <a:pt x="10921" y="699"/>
                </a:lnTo>
                <a:lnTo>
                  <a:pt x="9996" y="615"/>
                </a:lnTo>
                <a:lnTo>
                  <a:pt x="9132" y="551"/>
                </a:lnTo>
                <a:lnTo>
                  <a:pt x="8309" y="509"/>
                </a:lnTo>
                <a:lnTo>
                  <a:pt x="7528" y="509"/>
                </a:lnTo>
                <a:lnTo>
                  <a:pt x="6808" y="551"/>
                </a:lnTo>
                <a:lnTo>
                  <a:pt x="6109" y="593"/>
                </a:lnTo>
                <a:lnTo>
                  <a:pt x="5471" y="678"/>
                </a:lnTo>
                <a:lnTo>
                  <a:pt x="4874" y="762"/>
                </a:lnTo>
                <a:lnTo>
                  <a:pt x="4319" y="868"/>
                </a:lnTo>
                <a:lnTo>
                  <a:pt x="3785" y="996"/>
                </a:lnTo>
                <a:lnTo>
                  <a:pt x="3312" y="1144"/>
                </a:lnTo>
                <a:lnTo>
                  <a:pt x="2859" y="1293"/>
                </a:lnTo>
                <a:lnTo>
                  <a:pt x="2468" y="1441"/>
                </a:lnTo>
                <a:lnTo>
                  <a:pt x="2098" y="1610"/>
                </a:lnTo>
                <a:lnTo>
                  <a:pt x="1748" y="1780"/>
                </a:lnTo>
                <a:lnTo>
                  <a:pt x="1440" y="1949"/>
                </a:lnTo>
                <a:lnTo>
                  <a:pt x="1172" y="2119"/>
                </a:lnTo>
                <a:lnTo>
                  <a:pt x="947" y="2267"/>
                </a:lnTo>
                <a:lnTo>
                  <a:pt x="720" y="2415"/>
                </a:lnTo>
                <a:lnTo>
                  <a:pt x="556" y="2563"/>
                </a:lnTo>
                <a:lnTo>
                  <a:pt x="391" y="2712"/>
                </a:lnTo>
                <a:lnTo>
                  <a:pt x="267" y="2818"/>
                </a:lnTo>
                <a:lnTo>
                  <a:pt x="165" y="2924"/>
                </a:lnTo>
                <a:lnTo>
                  <a:pt x="83" y="3008"/>
                </a:lnTo>
                <a:lnTo>
                  <a:pt x="41" y="3072"/>
                </a:lnTo>
                <a:lnTo>
                  <a:pt x="0" y="3114"/>
                </a:lnTo>
                <a:lnTo>
                  <a:pt x="0" y="3135"/>
                </a:lnTo>
                <a:lnTo>
                  <a:pt x="0" y="3114"/>
                </a:lnTo>
                <a:lnTo>
                  <a:pt x="21" y="3072"/>
                </a:lnTo>
                <a:lnTo>
                  <a:pt x="83" y="2987"/>
                </a:lnTo>
                <a:lnTo>
                  <a:pt x="144" y="2902"/>
                </a:lnTo>
                <a:lnTo>
                  <a:pt x="247" y="2776"/>
                </a:lnTo>
                <a:lnTo>
                  <a:pt x="370" y="2648"/>
                </a:lnTo>
                <a:lnTo>
                  <a:pt x="515" y="2500"/>
                </a:lnTo>
                <a:lnTo>
                  <a:pt x="679" y="2331"/>
                </a:lnTo>
                <a:lnTo>
                  <a:pt x="885" y="2161"/>
                </a:lnTo>
                <a:lnTo>
                  <a:pt x="1111" y="1970"/>
                </a:lnTo>
                <a:lnTo>
                  <a:pt x="1379" y="1780"/>
                </a:lnTo>
                <a:lnTo>
                  <a:pt x="1666" y="1589"/>
                </a:lnTo>
                <a:lnTo>
                  <a:pt x="1995" y="1399"/>
                </a:lnTo>
                <a:lnTo>
                  <a:pt x="2366" y="1207"/>
                </a:lnTo>
                <a:lnTo>
                  <a:pt x="2757" y="1017"/>
                </a:lnTo>
                <a:lnTo>
                  <a:pt x="3188" y="848"/>
                </a:lnTo>
                <a:lnTo>
                  <a:pt x="3661" y="678"/>
                </a:lnTo>
                <a:lnTo>
                  <a:pt x="4176" y="529"/>
                </a:lnTo>
                <a:lnTo>
                  <a:pt x="4731" y="381"/>
                </a:lnTo>
                <a:lnTo>
                  <a:pt x="5327" y="254"/>
                </a:lnTo>
                <a:lnTo>
                  <a:pt x="5985" y="170"/>
                </a:lnTo>
                <a:lnTo>
                  <a:pt x="6664" y="84"/>
                </a:lnTo>
                <a:lnTo>
                  <a:pt x="7404" y="42"/>
                </a:lnTo>
                <a:lnTo>
                  <a:pt x="8165" y="0"/>
                </a:lnTo>
                <a:lnTo>
                  <a:pt x="9009" y="22"/>
                </a:lnTo>
                <a:lnTo>
                  <a:pt x="9893" y="64"/>
                </a:lnTo>
                <a:lnTo>
                  <a:pt x="10818" y="127"/>
                </a:lnTo>
                <a:lnTo>
                  <a:pt x="11806" y="254"/>
                </a:lnTo>
                <a:lnTo>
                  <a:pt x="12834" y="403"/>
                </a:lnTo>
                <a:lnTo>
                  <a:pt x="13924" y="615"/>
                </a:lnTo>
                <a:lnTo>
                  <a:pt x="15075" y="868"/>
                </a:lnTo>
                <a:lnTo>
                  <a:pt x="16289" y="1165"/>
                </a:lnTo>
                <a:lnTo>
                  <a:pt x="16289" y="1186"/>
                </a:lnTo>
                <a:lnTo>
                  <a:pt x="16289" y="1229"/>
                </a:lnTo>
                <a:lnTo>
                  <a:pt x="16289" y="1271"/>
                </a:lnTo>
                <a:lnTo>
                  <a:pt x="16289" y="1355"/>
                </a:lnTo>
                <a:lnTo>
                  <a:pt x="16289" y="1461"/>
                </a:lnTo>
                <a:lnTo>
                  <a:pt x="16289" y="1610"/>
                </a:lnTo>
                <a:lnTo>
                  <a:pt x="16289" y="178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12"/>
          <p:cNvSpPr/>
          <p:nvPr userDrawn="1"/>
        </p:nvSpPr>
        <p:spPr>
          <a:xfrm>
            <a:off x="-10274" y="4572004"/>
            <a:ext cx="9154274" cy="2310441"/>
          </a:xfrm>
          <a:custGeom>
            <a:avLst/>
            <a:gdLst>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0 w 9154274"/>
              <a:gd name="connsiteY0" fmla="*/ 1202077 h 3049861"/>
              <a:gd name="connsiteX1" fmla="*/ 3996647 w 9154274"/>
              <a:gd name="connsiteY1" fmla="*/ 1890445 h 3049861"/>
              <a:gd name="connsiteX2" fmla="*/ 9154274 w 9154274"/>
              <a:gd name="connsiteY2" fmla="*/ 0 h 3049861"/>
              <a:gd name="connsiteX3" fmla="*/ 9154274 w 9154274"/>
              <a:gd name="connsiteY3" fmla="*/ 2476072 h 3049861"/>
              <a:gd name="connsiteX4" fmla="*/ 0 w 9154274"/>
              <a:gd name="connsiteY4" fmla="*/ 2455524 h 3049861"/>
              <a:gd name="connsiteX5" fmla="*/ 0 w 9154274"/>
              <a:gd name="connsiteY5" fmla="*/ 1202077 h 3049861"/>
              <a:gd name="connsiteX0" fmla="*/ 0 w 9154274"/>
              <a:gd name="connsiteY0" fmla="*/ 1202077 h 3049861"/>
              <a:gd name="connsiteX1" fmla="*/ 3996647 w 9154274"/>
              <a:gd name="connsiteY1" fmla="*/ 1890445 h 3049861"/>
              <a:gd name="connsiteX2" fmla="*/ 9154274 w 9154274"/>
              <a:gd name="connsiteY2" fmla="*/ 0 h 3049861"/>
              <a:gd name="connsiteX3" fmla="*/ 9154274 w 9154274"/>
              <a:gd name="connsiteY3" fmla="*/ 2476072 h 3049861"/>
              <a:gd name="connsiteX4" fmla="*/ 0 w 9154274"/>
              <a:gd name="connsiteY4" fmla="*/ 2455524 h 3049861"/>
              <a:gd name="connsiteX5" fmla="*/ 0 w 9154274"/>
              <a:gd name="connsiteY5" fmla="*/ 1202077 h 3049861"/>
              <a:gd name="connsiteX0" fmla="*/ 0 w 9154274"/>
              <a:gd name="connsiteY0" fmla="*/ 1202077 h 2885326"/>
              <a:gd name="connsiteX1" fmla="*/ 3996647 w 9154274"/>
              <a:gd name="connsiteY1" fmla="*/ 1890445 h 2885326"/>
              <a:gd name="connsiteX2" fmla="*/ 9154274 w 9154274"/>
              <a:gd name="connsiteY2" fmla="*/ 0 h 2885326"/>
              <a:gd name="connsiteX3" fmla="*/ 9154274 w 9154274"/>
              <a:gd name="connsiteY3" fmla="*/ 2476072 h 2885326"/>
              <a:gd name="connsiteX4" fmla="*/ 0 w 9154274"/>
              <a:gd name="connsiteY4" fmla="*/ 2455524 h 2885326"/>
              <a:gd name="connsiteX5" fmla="*/ 0 w 9154274"/>
              <a:gd name="connsiteY5" fmla="*/ 1202077 h 2885326"/>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4274" h="2476072">
                <a:moveTo>
                  <a:pt x="0" y="1202077"/>
                </a:moveTo>
                <a:cubicBezTo>
                  <a:pt x="875016" y="1451225"/>
                  <a:pt x="2273156" y="1880171"/>
                  <a:pt x="3996647" y="1890445"/>
                </a:cubicBezTo>
                <a:cubicBezTo>
                  <a:pt x="7798941" y="1960652"/>
                  <a:pt x="8793822" y="505146"/>
                  <a:pt x="9154274" y="0"/>
                </a:cubicBezTo>
                <a:lnTo>
                  <a:pt x="9154274" y="2476072"/>
                </a:lnTo>
                <a:lnTo>
                  <a:pt x="0" y="2455524"/>
                </a:lnTo>
                <a:cubicBezTo>
                  <a:pt x="3425" y="2027434"/>
                  <a:pt x="6849" y="1599344"/>
                  <a:pt x="0" y="120207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a:spLocks/>
          </p:cNvSpPr>
          <p:nvPr userDrawn="1"/>
        </p:nvSpPr>
        <p:spPr bwMode="auto">
          <a:xfrm flipV="1">
            <a:off x="0" y="4114800"/>
            <a:ext cx="8991600" cy="3810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9"/>
          <p:cNvSpPr>
            <a:spLocks/>
          </p:cNvSpPr>
          <p:nvPr userDrawn="1"/>
        </p:nvSpPr>
        <p:spPr bwMode="auto">
          <a:xfrm flipV="1">
            <a:off x="0" y="4572003"/>
            <a:ext cx="9144000" cy="3251199"/>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491865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56898E-A528-4356-BEF9-D127BFE923AF}"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BFB06-5614-4CC0-9D4A-815D33A17BC9}" type="slidenum">
              <a:rPr lang="en-US" smtClean="0"/>
              <a:pPr/>
              <a:t>‹#›</a:t>
            </a:fld>
            <a:endParaRPr lang="en-US"/>
          </a:p>
        </p:txBody>
      </p:sp>
    </p:spTree>
    <p:extLst>
      <p:ext uri="{BB962C8B-B14F-4D97-AF65-F5344CB8AC3E}">
        <p14:creationId xmlns:p14="http://schemas.microsoft.com/office/powerpoint/2010/main" val="3946760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6898E-A528-4356-BEF9-D127BFE923AF}"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BFB06-5614-4CC0-9D4A-815D33A17BC9}" type="slidenum">
              <a:rPr lang="en-US" smtClean="0"/>
              <a:pPr/>
              <a:t>‹#›</a:t>
            </a:fld>
            <a:endParaRPr lang="en-US"/>
          </a:p>
        </p:txBody>
      </p:sp>
    </p:spTree>
    <p:extLst>
      <p:ext uri="{BB962C8B-B14F-4D97-AF65-F5344CB8AC3E}">
        <p14:creationId xmlns:p14="http://schemas.microsoft.com/office/powerpoint/2010/main" val="4198330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6898E-A528-4356-BEF9-D127BFE923AF}"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BFB06-5614-4CC0-9D4A-815D33A17BC9}" type="slidenum">
              <a:rPr lang="en-US" smtClean="0"/>
              <a:pPr/>
              <a:t>‹#›</a:t>
            </a:fld>
            <a:endParaRPr lang="en-US"/>
          </a:p>
        </p:txBody>
      </p:sp>
    </p:spTree>
    <p:extLst>
      <p:ext uri="{BB962C8B-B14F-4D97-AF65-F5344CB8AC3E}">
        <p14:creationId xmlns:p14="http://schemas.microsoft.com/office/powerpoint/2010/main" val="353930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88646-8CEC-4AE4-B1E7-ADF9D885FD96}"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a:p>
        </p:txBody>
      </p:sp>
    </p:spTree>
    <p:extLst>
      <p:ext uri="{BB962C8B-B14F-4D97-AF65-F5344CB8AC3E}">
        <p14:creationId xmlns:p14="http://schemas.microsoft.com/office/powerpoint/2010/main" val="328495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88646-8CEC-4AE4-B1E7-ADF9D885FD96}"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a:p>
        </p:txBody>
      </p:sp>
    </p:spTree>
    <p:extLst>
      <p:ext uri="{BB962C8B-B14F-4D97-AF65-F5344CB8AC3E}">
        <p14:creationId xmlns:p14="http://schemas.microsoft.com/office/powerpoint/2010/main" val="309838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88646-8CEC-4AE4-B1E7-ADF9D885FD96}"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CF81E8-6DE5-4C92-89BE-5D6CD56A8BF1}" type="slidenum">
              <a:rPr lang="en-US" smtClean="0"/>
              <a:pPr/>
              <a:t>‹#›</a:t>
            </a:fld>
            <a:endParaRPr lang="en-US"/>
          </a:p>
        </p:txBody>
      </p:sp>
    </p:spTree>
    <p:extLst>
      <p:ext uri="{BB962C8B-B14F-4D97-AF65-F5344CB8AC3E}">
        <p14:creationId xmlns:p14="http://schemas.microsoft.com/office/powerpoint/2010/main" val="426848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88646-8CEC-4AE4-B1E7-ADF9D885FD96}"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CF81E8-6DE5-4C92-89BE-5D6CD56A8BF1}" type="slidenum">
              <a:rPr lang="en-US" smtClean="0"/>
              <a:pPr/>
              <a:t>‹#›</a:t>
            </a:fld>
            <a:endParaRPr lang="en-US"/>
          </a:p>
        </p:txBody>
      </p:sp>
    </p:spTree>
    <p:extLst>
      <p:ext uri="{BB962C8B-B14F-4D97-AF65-F5344CB8AC3E}">
        <p14:creationId xmlns:p14="http://schemas.microsoft.com/office/powerpoint/2010/main" val="314367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88646-8CEC-4AE4-B1E7-ADF9D885FD96}"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CF81E8-6DE5-4C92-89BE-5D6CD56A8BF1}" type="slidenum">
              <a:rPr lang="en-US" smtClean="0"/>
              <a:pPr/>
              <a:t>‹#›</a:t>
            </a:fld>
            <a:endParaRPr lang="en-US"/>
          </a:p>
        </p:txBody>
      </p:sp>
    </p:spTree>
    <p:extLst>
      <p:ext uri="{BB962C8B-B14F-4D97-AF65-F5344CB8AC3E}">
        <p14:creationId xmlns:p14="http://schemas.microsoft.com/office/powerpoint/2010/main" val="426569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188646-8CEC-4AE4-B1E7-ADF9D885FD96}"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a:p>
        </p:txBody>
      </p:sp>
    </p:spTree>
    <p:extLst>
      <p:ext uri="{BB962C8B-B14F-4D97-AF65-F5344CB8AC3E}">
        <p14:creationId xmlns:p14="http://schemas.microsoft.com/office/powerpoint/2010/main" val="264396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188646-8CEC-4AE4-B1E7-ADF9D885FD96}"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a:p>
        </p:txBody>
      </p:sp>
    </p:spTree>
    <p:extLst>
      <p:ext uri="{BB962C8B-B14F-4D97-AF65-F5344CB8AC3E}">
        <p14:creationId xmlns:p14="http://schemas.microsoft.com/office/powerpoint/2010/main" val="181926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88646-8CEC-4AE4-B1E7-ADF9D885FD96}" type="datetimeFigureOut">
              <a:rPr lang="en-US" smtClean="0"/>
              <a:pPr/>
              <a:t>2/26/2024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F81E8-6DE5-4C92-89BE-5D6CD56A8BF1}" type="slidenum">
              <a:rPr lang="en-US" smtClean="0"/>
              <a:pPr/>
              <a:t>‹#›</a:t>
            </a:fld>
            <a:endParaRPr lang="en-US"/>
          </a:p>
        </p:txBody>
      </p:sp>
    </p:spTree>
    <p:extLst>
      <p:ext uri="{BB962C8B-B14F-4D97-AF65-F5344CB8AC3E}">
        <p14:creationId xmlns:p14="http://schemas.microsoft.com/office/powerpoint/2010/main" val="338537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spcBef>
          <a:spcPct val="0"/>
        </a:spcBef>
        <a:buNone/>
        <a:defRPr sz="3600" kern="1200">
          <a:solidFill>
            <a:schemeClr val="accent3">
              <a:lumMod val="75000"/>
            </a:schemeClr>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2400" kern="1200">
          <a:solidFill>
            <a:schemeClr val="accent5">
              <a:lumMod val="75000"/>
            </a:schemeClr>
          </a:solidFill>
          <a:latin typeface="+mn-lt"/>
          <a:ea typeface="+mn-ea"/>
          <a:cs typeface="+mn-cs"/>
        </a:defRPr>
      </a:lvl1pPr>
      <a:lvl2pPr marL="742932" indent="-285744" algn="l" defTabSz="914377" rtl="0" eaLnBrk="1" latinLnBrk="0" hangingPunct="1">
        <a:spcBef>
          <a:spcPct val="20000"/>
        </a:spcBef>
        <a:buFont typeface="Arial" pitchFamily="34" charset="0"/>
        <a:buChar char="–"/>
        <a:defRPr sz="2000" kern="1200">
          <a:solidFill>
            <a:schemeClr val="accent5">
              <a:lumMod val="75000"/>
            </a:schemeClr>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kern="1200">
          <a:solidFill>
            <a:schemeClr val="accent5">
              <a:lumMod val="75000"/>
            </a:schemeClr>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600" kern="1200">
          <a:solidFill>
            <a:schemeClr val="accent5">
              <a:lumMod val="75000"/>
            </a:schemeClr>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600" kern="1200">
          <a:solidFill>
            <a:schemeClr val="accent5">
              <a:lumMod val="75000"/>
            </a:schemeClr>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6898E-A528-4356-BEF9-D127BFE923AF}" type="datetimeFigureOut">
              <a:rPr lang="en-US" smtClean="0"/>
              <a:pPr/>
              <a:t>2/26/2024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BFB06-5614-4CC0-9D4A-815D33A17BC9}" type="slidenum">
              <a:rPr lang="en-US" smtClean="0"/>
              <a:pPr/>
              <a:t>‹#›</a:t>
            </a:fld>
            <a:endParaRPr lang="en-US"/>
          </a:p>
        </p:txBody>
      </p:sp>
    </p:spTree>
    <p:extLst>
      <p:ext uri="{BB962C8B-B14F-4D97-AF65-F5344CB8AC3E}">
        <p14:creationId xmlns:p14="http://schemas.microsoft.com/office/powerpoint/2010/main" val="21563550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B53F-D3DB-4E68-990A-AB84AB2A9DFE}"/>
              </a:ext>
            </a:extLst>
          </p:cNvPr>
          <p:cNvSpPr>
            <a:spLocks noGrp="1"/>
          </p:cNvSpPr>
          <p:nvPr>
            <p:ph type="title"/>
          </p:nvPr>
        </p:nvSpPr>
        <p:spPr/>
        <p:txBody>
          <a:bodyPr>
            <a:normAutofit/>
          </a:bodyPr>
          <a:lstStyle/>
          <a:p>
            <a:r>
              <a:rPr lang="en-US" dirty="0"/>
              <a:t>Federal v. State Court Practice</a:t>
            </a:r>
          </a:p>
        </p:txBody>
      </p:sp>
      <p:sp>
        <p:nvSpPr>
          <p:cNvPr id="3" name="Text Placeholder 2">
            <a:extLst>
              <a:ext uri="{FF2B5EF4-FFF2-40B4-BE49-F238E27FC236}">
                <a16:creationId xmlns:a16="http://schemas.microsoft.com/office/drawing/2014/main" id="{A820F6CD-4C24-4F14-9607-A32B2952961B}"/>
              </a:ext>
            </a:extLst>
          </p:cNvPr>
          <p:cNvSpPr>
            <a:spLocks noGrp="1"/>
          </p:cNvSpPr>
          <p:nvPr>
            <p:ph type="body" idx="1"/>
          </p:nvPr>
        </p:nvSpPr>
        <p:spPr>
          <a:xfrm>
            <a:off x="457200" y="2249997"/>
            <a:ext cx="4040188" cy="639762"/>
          </a:xfrm>
        </p:spPr>
        <p:txBody>
          <a:bodyPr>
            <a:normAutofit fontScale="85000" lnSpcReduction="20000"/>
          </a:bodyPr>
          <a:lstStyle/>
          <a:p>
            <a:r>
              <a:rPr lang="en-US" sz="2400" dirty="0"/>
              <a:t>United States Magistrate Judge </a:t>
            </a:r>
            <a:r>
              <a:rPr lang="en-US" sz="2400" dirty="0">
                <a:solidFill>
                  <a:schemeClr val="accent2"/>
                </a:solidFill>
              </a:rPr>
              <a:t>Michael John Aloi</a:t>
            </a:r>
          </a:p>
        </p:txBody>
      </p:sp>
      <p:pic>
        <p:nvPicPr>
          <p:cNvPr id="7" name="Content Placeholder 6">
            <a:extLst>
              <a:ext uri="{FF2B5EF4-FFF2-40B4-BE49-F238E27FC236}">
                <a16:creationId xmlns:a16="http://schemas.microsoft.com/office/drawing/2014/main" id="{A84A765B-218B-4A9E-ADAB-2D6BD550C1D5}"/>
              </a:ext>
            </a:extLst>
          </p:cNvPr>
          <p:cNvPicPr>
            <a:picLocks noGrp="1" noChangeAspect="1"/>
          </p:cNvPicPr>
          <p:nvPr>
            <p:ph sz="half" idx="2"/>
          </p:nvPr>
        </p:nvPicPr>
        <p:blipFill>
          <a:blip r:embed="rId2"/>
          <a:stretch>
            <a:fillRect/>
          </a:stretch>
        </p:blipFill>
        <p:spPr>
          <a:xfrm>
            <a:off x="324643" y="4983060"/>
            <a:ext cx="1600200" cy="1465966"/>
          </a:xfrm>
          <a:prstGeom prst="rect">
            <a:avLst/>
          </a:prstGeom>
        </p:spPr>
      </p:pic>
      <p:sp>
        <p:nvSpPr>
          <p:cNvPr id="5" name="Text Placeholder 4">
            <a:extLst>
              <a:ext uri="{FF2B5EF4-FFF2-40B4-BE49-F238E27FC236}">
                <a16:creationId xmlns:a16="http://schemas.microsoft.com/office/drawing/2014/main" id="{CDDA9E82-2F50-4A4D-9F5C-141DA037C080}"/>
              </a:ext>
            </a:extLst>
          </p:cNvPr>
          <p:cNvSpPr>
            <a:spLocks noGrp="1"/>
          </p:cNvSpPr>
          <p:nvPr>
            <p:ph type="body" sz="quarter" idx="3"/>
          </p:nvPr>
        </p:nvSpPr>
        <p:spPr>
          <a:xfrm>
            <a:off x="4615285" y="2249997"/>
            <a:ext cx="4041775" cy="639762"/>
          </a:xfrm>
        </p:spPr>
        <p:txBody>
          <a:bodyPr>
            <a:normAutofit fontScale="85000" lnSpcReduction="20000"/>
          </a:bodyPr>
          <a:lstStyle/>
          <a:p>
            <a:r>
              <a:rPr lang="en-US" dirty="0"/>
              <a:t>United States Magistrate Judge </a:t>
            </a:r>
            <a:r>
              <a:rPr lang="en-US" dirty="0">
                <a:solidFill>
                  <a:schemeClr val="accent2"/>
                </a:solidFill>
              </a:rPr>
              <a:t>Omar J. Aboulhosn</a:t>
            </a:r>
          </a:p>
        </p:txBody>
      </p:sp>
      <p:sp>
        <p:nvSpPr>
          <p:cNvPr id="6" name="Content Placeholder 5">
            <a:extLst>
              <a:ext uri="{FF2B5EF4-FFF2-40B4-BE49-F238E27FC236}">
                <a16:creationId xmlns:a16="http://schemas.microsoft.com/office/drawing/2014/main" id="{30FEAB16-AE94-4A1C-AB99-3333C6CC6F3B}"/>
              </a:ext>
            </a:extLst>
          </p:cNvPr>
          <p:cNvSpPr>
            <a:spLocks noGrp="1"/>
          </p:cNvSpPr>
          <p:nvPr>
            <p:ph sz="quarter" idx="4"/>
          </p:nvPr>
        </p:nvSpPr>
        <p:spPr>
          <a:xfrm>
            <a:off x="4615284" y="2889759"/>
            <a:ext cx="4041775" cy="2605709"/>
          </a:xfrm>
        </p:spPr>
        <p:txBody>
          <a:bodyPr>
            <a:normAutofit/>
          </a:bodyPr>
          <a:lstStyle/>
          <a:p>
            <a:pPr marL="0" indent="0">
              <a:buNone/>
            </a:pPr>
            <a:r>
              <a:rPr lang="en-US" sz="1800" dirty="0"/>
              <a:t>U.S. District Court for the Southern District of West Virginia</a:t>
            </a:r>
          </a:p>
          <a:p>
            <a:pPr marL="0" indent="0">
              <a:buNone/>
            </a:pPr>
            <a:r>
              <a:rPr lang="en-US" sz="1400" b="1" i="0" dirty="0">
                <a:solidFill>
                  <a:srgbClr val="212121"/>
                </a:solidFill>
                <a:effectLst/>
              </a:rPr>
              <a:t>Beckley and Bluefield</a:t>
            </a:r>
          </a:p>
          <a:p>
            <a:pPr marL="0" indent="0">
              <a:spcBef>
                <a:spcPts val="0"/>
              </a:spcBef>
              <a:buNone/>
            </a:pPr>
            <a:endParaRPr lang="en-US" sz="1400" b="1" dirty="0">
              <a:solidFill>
                <a:srgbClr val="212121"/>
              </a:solidFill>
            </a:endParaRPr>
          </a:p>
          <a:p>
            <a:pPr marL="0" indent="0">
              <a:buNone/>
            </a:pPr>
            <a:r>
              <a:rPr lang="en-US" sz="1400" i="1" dirty="0"/>
              <a:t>Former State Circuit Court Judge for Mercer County</a:t>
            </a:r>
          </a:p>
          <a:p>
            <a:pPr marL="0" indent="0">
              <a:buNone/>
            </a:pPr>
            <a:endParaRPr lang="en-US" sz="1800" dirty="0"/>
          </a:p>
        </p:txBody>
      </p:sp>
      <p:pic>
        <p:nvPicPr>
          <p:cNvPr id="1026" name="Picture 2">
            <a:extLst>
              <a:ext uri="{FF2B5EF4-FFF2-40B4-BE49-F238E27FC236}">
                <a16:creationId xmlns:a16="http://schemas.microsoft.com/office/drawing/2014/main" id="{651A8D76-CDA3-469C-8C27-2AFA3038E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155" y="4759926"/>
            <a:ext cx="1600200" cy="16891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F344AA6-AC10-4F9B-864C-A4AFDF122AFA}"/>
              </a:ext>
            </a:extLst>
          </p:cNvPr>
          <p:cNvSpPr txBox="1"/>
          <p:nvPr/>
        </p:nvSpPr>
        <p:spPr>
          <a:xfrm>
            <a:off x="457200" y="2939730"/>
            <a:ext cx="4040188" cy="1292662"/>
          </a:xfrm>
          <a:prstGeom prst="rect">
            <a:avLst/>
          </a:prstGeom>
          <a:noFill/>
        </p:spPr>
        <p:txBody>
          <a:bodyPr wrap="square">
            <a:spAutoFit/>
          </a:bodyPr>
          <a:lstStyle/>
          <a:p>
            <a:r>
              <a:rPr lang="en-US" dirty="0"/>
              <a:t>U.S. District Court for the Northern District of West Virginia</a:t>
            </a:r>
          </a:p>
          <a:p>
            <a:r>
              <a:rPr lang="en-US" sz="1400" b="1" dirty="0"/>
              <a:t>Clarksburg and Elkins</a:t>
            </a:r>
          </a:p>
          <a:p>
            <a:endParaRPr lang="en-US" sz="1400" b="1" dirty="0"/>
          </a:p>
          <a:p>
            <a:r>
              <a:rPr lang="en-US" sz="1400" i="1" dirty="0"/>
              <a:t>Former State Circuit Court Judge for Marion County</a:t>
            </a:r>
          </a:p>
        </p:txBody>
      </p:sp>
      <p:sp>
        <p:nvSpPr>
          <p:cNvPr id="11" name="TextBox 10">
            <a:extLst>
              <a:ext uri="{FF2B5EF4-FFF2-40B4-BE49-F238E27FC236}">
                <a16:creationId xmlns:a16="http://schemas.microsoft.com/office/drawing/2014/main" id="{246C0626-9B92-4EEB-A596-A2249AF9D4F6}"/>
              </a:ext>
            </a:extLst>
          </p:cNvPr>
          <p:cNvSpPr txBox="1"/>
          <p:nvPr/>
        </p:nvSpPr>
        <p:spPr>
          <a:xfrm>
            <a:off x="3737084" y="1123428"/>
            <a:ext cx="1520608" cy="369332"/>
          </a:xfrm>
          <a:prstGeom prst="rect">
            <a:avLst/>
          </a:prstGeom>
          <a:noFill/>
        </p:spPr>
        <p:txBody>
          <a:bodyPr wrap="square">
            <a:spAutoFit/>
          </a:bodyPr>
          <a:lstStyle/>
          <a:p>
            <a:r>
              <a:rPr lang="en-US" dirty="0"/>
              <a:t>Presented By:</a:t>
            </a:r>
            <a:endParaRPr lang="en-US" sz="1400" b="1" dirty="0"/>
          </a:p>
        </p:txBody>
      </p:sp>
    </p:spTree>
    <p:extLst>
      <p:ext uri="{BB962C8B-B14F-4D97-AF65-F5344CB8AC3E}">
        <p14:creationId xmlns:p14="http://schemas.microsoft.com/office/powerpoint/2010/main" val="128283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B062-1DC5-4667-8A5D-CE8D66D0B88D}"/>
              </a:ext>
            </a:extLst>
          </p:cNvPr>
          <p:cNvSpPr>
            <a:spLocks noGrp="1"/>
          </p:cNvSpPr>
          <p:nvPr>
            <p:ph type="title"/>
          </p:nvPr>
        </p:nvSpPr>
        <p:spPr/>
        <p:txBody>
          <a:bodyPr/>
          <a:lstStyle/>
          <a:p>
            <a:r>
              <a:rPr lang="en-US" dirty="0"/>
              <a:t>U.S. Court of Appeals for the Fourth Circuit</a:t>
            </a:r>
          </a:p>
        </p:txBody>
      </p:sp>
      <p:sp>
        <p:nvSpPr>
          <p:cNvPr id="3" name="Content Placeholder 2">
            <a:extLst>
              <a:ext uri="{FF2B5EF4-FFF2-40B4-BE49-F238E27FC236}">
                <a16:creationId xmlns:a16="http://schemas.microsoft.com/office/drawing/2014/main" id="{BD41E098-8E39-486D-A012-F9D10380C713}"/>
              </a:ext>
            </a:extLst>
          </p:cNvPr>
          <p:cNvSpPr>
            <a:spLocks noGrp="1"/>
          </p:cNvSpPr>
          <p:nvPr>
            <p:ph sz="half" idx="1"/>
          </p:nvPr>
        </p:nvSpPr>
        <p:spPr>
          <a:xfrm>
            <a:off x="457196" y="1988674"/>
            <a:ext cx="8153400" cy="4525963"/>
          </a:xfrm>
        </p:spPr>
        <p:txBody>
          <a:bodyPr>
            <a:normAutofit/>
          </a:bodyPr>
          <a:lstStyle/>
          <a:p>
            <a:pPr>
              <a:lnSpc>
                <a:spcPct val="107000"/>
              </a:lnSpc>
              <a:spcBef>
                <a:spcPts val="0"/>
              </a:spcBef>
            </a:pPr>
            <a:r>
              <a:rPr lang="en-US" sz="2000" b="1" dirty="0">
                <a:solidFill>
                  <a:schemeClr val="accent3"/>
                </a:solidFill>
                <a:effectLst/>
                <a:ea typeface="Calibri" panose="020F0502020204030204" pitchFamily="34" charset="0"/>
                <a:cs typeface="Times New Roman" panose="02020603050405020304" pitchFamily="18" charset="0"/>
              </a:rPr>
              <a:t>Fourth Circuit Court of Appeals Judge Robert B. King </a:t>
            </a:r>
          </a:p>
          <a:p>
            <a:pPr marL="0" indent="0">
              <a:lnSpc>
                <a:spcPct val="107000"/>
              </a:lnSpc>
              <a:spcBef>
                <a:spcPts val="0"/>
              </a:spcBef>
              <a:buNone/>
            </a:pPr>
            <a:endParaRPr lang="en-US" sz="2000" b="1" dirty="0">
              <a:solidFill>
                <a:schemeClr val="accent3"/>
              </a:solidFill>
              <a:effectLst/>
              <a:ea typeface="Calibri" panose="020F0502020204030204" pitchFamily="34" charset="0"/>
              <a:cs typeface="Times New Roman" panose="02020603050405020304" pitchFamily="18" charset="0"/>
            </a:endParaRPr>
          </a:p>
          <a:p>
            <a:pPr>
              <a:lnSpc>
                <a:spcPct val="107000"/>
              </a:lnSpc>
              <a:spcBef>
                <a:spcPts val="0"/>
              </a:spcBef>
            </a:pPr>
            <a:r>
              <a:rPr lang="en-US" sz="2000" b="1" dirty="0">
                <a:solidFill>
                  <a:schemeClr val="accent3"/>
                </a:solidFill>
                <a:effectLst/>
                <a:ea typeface="Calibri" panose="020F0502020204030204" pitchFamily="34" charset="0"/>
                <a:cs typeface="Times New Roman" panose="02020603050405020304" pitchFamily="18" charset="0"/>
              </a:rPr>
              <a:t>Fourth Circuit Court of Appeals Judge Stephanie D. Thacker</a:t>
            </a:r>
          </a:p>
        </p:txBody>
      </p:sp>
      <p:sp>
        <p:nvSpPr>
          <p:cNvPr id="6" name="TextBox 5">
            <a:extLst>
              <a:ext uri="{FF2B5EF4-FFF2-40B4-BE49-F238E27FC236}">
                <a16:creationId xmlns:a16="http://schemas.microsoft.com/office/drawing/2014/main" id="{39D7570E-047B-44FB-9054-F447BC05059D}"/>
              </a:ext>
            </a:extLst>
          </p:cNvPr>
          <p:cNvSpPr txBox="1"/>
          <p:nvPr/>
        </p:nvSpPr>
        <p:spPr>
          <a:xfrm>
            <a:off x="457197" y="1076346"/>
            <a:ext cx="8229599" cy="523220"/>
          </a:xfrm>
          <a:prstGeom prst="rect">
            <a:avLst/>
          </a:prstGeom>
          <a:noFill/>
        </p:spPr>
        <p:txBody>
          <a:bodyPr wrap="square" rtlCol="0">
            <a:spAutoFit/>
          </a:bodyPr>
          <a:lstStyle/>
          <a:p>
            <a:pPr marL="0" marR="0">
              <a:spcBef>
                <a:spcPts val="0"/>
              </a:spcBef>
            </a:pPr>
            <a:r>
              <a:rPr lang="en-US" sz="1400" b="1" dirty="0">
                <a:effectLst/>
                <a:ea typeface="Calibri" panose="020F0502020204030204" pitchFamily="34" charset="0"/>
                <a:cs typeface="Times New Roman" panose="02020603050405020304" pitchFamily="18" charset="0"/>
              </a:rPr>
              <a:t>Includes Maryland, West Virginia, Virginia, North Carolina, and South Carolina.</a:t>
            </a:r>
            <a:r>
              <a:rPr lang="en-US" sz="1400" baseline="30000" dirty="0">
                <a:effectLst/>
                <a:ea typeface="Calibri" panose="020F0502020204030204" pitchFamily="34" charset="0"/>
                <a:cs typeface="Times New Roman" panose="02020603050405020304" pitchFamily="18" charset="0"/>
              </a:rPr>
              <a:t> 1</a:t>
            </a:r>
            <a:endParaRPr lang="en-US" sz="1400" b="1" dirty="0">
              <a:effectLst/>
              <a:ea typeface="Calibri" panose="020F0502020204030204" pitchFamily="34" charset="0"/>
              <a:cs typeface="Times New Roman" panose="02020603050405020304" pitchFamily="18" charset="0"/>
            </a:endParaRPr>
          </a:p>
          <a:p>
            <a:pPr marL="0" marR="0">
              <a:spcBef>
                <a:spcPts val="0"/>
              </a:spcBef>
            </a:pPr>
            <a:r>
              <a:rPr lang="en-US" sz="1400" b="1" dirty="0">
                <a:effectLst/>
                <a:ea typeface="Calibri" panose="020F0502020204030204" pitchFamily="34" charset="0"/>
                <a:cs typeface="Times New Roman" panose="02020603050405020304" pitchFamily="18" charset="0"/>
              </a:rPr>
              <a:t>Fifteen active circuit judges and two senior judges, including the following judges from West Virginia:</a:t>
            </a:r>
            <a:endParaRPr lang="en-US" sz="1400" dirty="0">
              <a:effectLst/>
              <a:ea typeface="Calibri" panose="020F0502020204030204" pitchFamily="34" charset="0"/>
              <a:cs typeface="Times New Roman" panose="02020603050405020304" pitchFamily="18" charset="0"/>
            </a:endParaRPr>
          </a:p>
        </p:txBody>
      </p:sp>
      <p:pic>
        <p:nvPicPr>
          <p:cNvPr id="8" name="Content Placeholder 6">
            <a:extLst>
              <a:ext uri="{FF2B5EF4-FFF2-40B4-BE49-F238E27FC236}">
                <a16:creationId xmlns:a16="http://schemas.microsoft.com/office/drawing/2014/main" id="{19C19EF9-AEF2-4582-91A9-CCB73575D5F7}"/>
              </a:ext>
            </a:extLst>
          </p:cNvPr>
          <p:cNvPicPr>
            <a:picLocks noChangeAspect="1"/>
          </p:cNvPicPr>
          <p:nvPr/>
        </p:nvPicPr>
        <p:blipFill>
          <a:blip r:embed="rId2"/>
          <a:stretch>
            <a:fillRect/>
          </a:stretch>
        </p:blipFill>
        <p:spPr>
          <a:xfrm>
            <a:off x="7010396" y="5048671"/>
            <a:ext cx="1600200" cy="1465966"/>
          </a:xfrm>
          <a:prstGeom prst="rect">
            <a:avLst/>
          </a:prstGeom>
        </p:spPr>
      </p:pic>
      <p:sp>
        <p:nvSpPr>
          <p:cNvPr id="10" name="TextBox 9">
            <a:extLst>
              <a:ext uri="{FF2B5EF4-FFF2-40B4-BE49-F238E27FC236}">
                <a16:creationId xmlns:a16="http://schemas.microsoft.com/office/drawing/2014/main" id="{D02054D0-FAD3-420D-ABD1-EBCC10A15927}"/>
              </a:ext>
            </a:extLst>
          </p:cNvPr>
          <p:cNvSpPr txBox="1"/>
          <p:nvPr/>
        </p:nvSpPr>
        <p:spPr>
          <a:xfrm>
            <a:off x="533404" y="5547457"/>
            <a:ext cx="5460996" cy="233975"/>
          </a:xfrm>
          <a:prstGeom prst="rect">
            <a:avLst/>
          </a:prstGeom>
          <a:noFill/>
        </p:spPr>
        <p:txBody>
          <a:bodyPr wrap="square" rtlCol="0">
            <a:sp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900" b="0" i="0" u="none" strike="noStrike" kern="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1</a:t>
            </a:r>
            <a:r>
              <a:rPr kumimoji="0" lang="en-US" sz="9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900" b="0" i="1"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See</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lang="en-US" sz="900" u="sng" dirty="0">
                <a:effectLst/>
                <a:ea typeface="Calibri" panose="020F0502020204030204" pitchFamily="34" charset="0"/>
              </a:rPr>
              <a:t>https://www.ca4.uscourts.gov/home</a:t>
            </a:r>
            <a:r>
              <a:rPr lang="en-US" sz="900" dirty="0">
                <a:effectLst/>
                <a:ea typeface="Calibri" panose="020F0502020204030204" pitchFamily="34" charset="0"/>
              </a:rPr>
              <a:t>. </a:t>
            </a:r>
            <a:endPar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33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795F-115A-4604-AF42-7CCEFB4A8136}"/>
              </a:ext>
            </a:extLst>
          </p:cNvPr>
          <p:cNvSpPr>
            <a:spLocks noGrp="1"/>
          </p:cNvSpPr>
          <p:nvPr>
            <p:ph type="title"/>
          </p:nvPr>
        </p:nvSpPr>
        <p:spPr/>
        <p:txBody>
          <a:bodyPr/>
          <a:lstStyle/>
          <a:p>
            <a:pPr algn="ctr"/>
            <a:r>
              <a:rPr lang="en-US" dirty="0"/>
              <a:t>CRIMINAL CASES IN FEDERAL COURT</a:t>
            </a:r>
          </a:p>
        </p:txBody>
      </p:sp>
      <p:sp>
        <p:nvSpPr>
          <p:cNvPr id="3" name="Content Placeholder 2">
            <a:extLst>
              <a:ext uri="{FF2B5EF4-FFF2-40B4-BE49-F238E27FC236}">
                <a16:creationId xmlns:a16="http://schemas.microsoft.com/office/drawing/2014/main" id="{38768BC6-1DFF-4657-9D83-287722173FE7}"/>
              </a:ext>
            </a:extLst>
          </p:cNvPr>
          <p:cNvSpPr>
            <a:spLocks noGrp="1"/>
          </p:cNvSpPr>
          <p:nvPr>
            <p:ph sz="half"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a:lstStyle/>
          <a:p>
            <a:r>
              <a:rPr lang="en-US" b="1" dirty="0">
                <a:solidFill>
                  <a:srgbClr val="002060"/>
                </a:solidFill>
              </a:rPr>
              <a:t>OPPORTUNITIES FOR LAWYERS</a:t>
            </a:r>
          </a:p>
          <a:p>
            <a:pPr lvl="1"/>
            <a:r>
              <a:rPr lang="en-US" b="1" dirty="0">
                <a:solidFill>
                  <a:srgbClr val="002060"/>
                </a:solidFill>
              </a:rPr>
              <a:t>CJA PANEL ATTORNEYS</a:t>
            </a:r>
          </a:p>
          <a:p>
            <a:pPr lvl="1"/>
            <a:r>
              <a:rPr lang="en-US" b="1" dirty="0">
                <a:solidFill>
                  <a:srgbClr val="002060"/>
                </a:solidFill>
              </a:rPr>
              <a:t>FEDERAL PUBLIC DEFENDERS</a:t>
            </a:r>
          </a:p>
          <a:p>
            <a:pPr lvl="1"/>
            <a:r>
              <a:rPr lang="en-US" b="1" dirty="0">
                <a:solidFill>
                  <a:srgbClr val="002060"/>
                </a:solidFill>
              </a:rPr>
              <a:t>ASSISTANT UNITED STATES ATTORNEYS</a:t>
            </a:r>
          </a:p>
          <a:p>
            <a:pPr lvl="1"/>
            <a:r>
              <a:rPr lang="en-US" b="1" dirty="0">
                <a:solidFill>
                  <a:srgbClr val="002060"/>
                </a:solidFill>
              </a:rPr>
              <a:t>UNITED STATES PROBATION OFFICERS</a:t>
            </a:r>
          </a:p>
        </p:txBody>
      </p:sp>
      <p:sp>
        <p:nvSpPr>
          <p:cNvPr id="4" name="Content Placeholder 3">
            <a:extLst>
              <a:ext uri="{FF2B5EF4-FFF2-40B4-BE49-F238E27FC236}">
                <a16:creationId xmlns:a16="http://schemas.microsoft.com/office/drawing/2014/main" id="{CD0F2819-0D68-4D0F-90CE-07DB2BAFF93D}"/>
              </a:ext>
            </a:extLst>
          </p:cNvPr>
          <p:cNvSpPr>
            <a:spLocks noGrp="1"/>
          </p:cNvSpPr>
          <p:nvPr>
            <p:ph sz="half" idx="2"/>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a:lstStyle/>
          <a:p>
            <a:r>
              <a:rPr lang="en-US" b="1" dirty="0">
                <a:solidFill>
                  <a:srgbClr val="002060"/>
                </a:solidFill>
              </a:rPr>
              <a:t>SIMILARITIES TO STATE COURT</a:t>
            </a:r>
          </a:p>
          <a:p>
            <a:r>
              <a:rPr lang="en-US" b="1" dirty="0">
                <a:solidFill>
                  <a:srgbClr val="002060"/>
                </a:solidFill>
              </a:rPr>
              <a:t>PREDOMINATE CASES:</a:t>
            </a:r>
          </a:p>
          <a:p>
            <a:pPr lvl="1"/>
            <a:r>
              <a:rPr lang="en-US" b="1" dirty="0">
                <a:solidFill>
                  <a:srgbClr val="002060"/>
                </a:solidFill>
              </a:rPr>
              <a:t>DRUGS</a:t>
            </a:r>
          </a:p>
          <a:p>
            <a:pPr lvl="1"/>
            <a:r>
              <a:rPr lang="en-US" b="1" dirty="0">
                <a:solidFill>
                  <a:srgbClr val="002060"/>
                </a:solidFill>
              </a:rPr>
              <a:t>PORNOGRAPHY</a:t>
            </a:r>
          </a:p>
          <a:p>
            <a:pPr lvl="1"/>
            <a:r>
              <a:rPr lang="en-US" b="1" dirty="0">
                <a:solidFill>
                  <a:srgbClr val="002060"/>
                </a:solidFill>
              </a:rPr>
              <a:t>INTERNET SEX CRIMES</a:t>
            </a:r>
          </a:p>
          <a:p>
            <a:pPr lvl="1"/>
            <a:r>
              <a:rPr lang="en-US" b="1" dirty="0">
                <a:solidFill>
                  <a:srgbClr val="002060"/>
                </a:solidFill>
              </a:rPr>
              <a:t>GUNS</a:t>
            </a:r>
          </a:p>
          <a:p>
            <a:r>
              <a:rPr lang="en-US" b="1" dirty="0">
                <a:solidFill>
                  <a:srgbClr val="002060"/>
                </a:solidFill>
              </a:rPr>
              <a:t>SPEEDY TRIAL</a:t>
            </a:r>
          </a:p>
          <a:p>
            <a:r>
              <a:rPr lang="en-US" b="1" dirty="0">
                <a:solidFill>
                  <a:srgbClr val="002060"/>
                </a:solidFill>
              </a:rPr>
              <a:t>LOCAL RULES</a:t>
            </a:r>
          </a:p>
        </p:txBody>
      </p:sp>
    </p:spTree>
    <p:extLst>
      <p:ext uri="{BB962C8B-B14F-4D97-AF65-F5344CB8AC3E}">
        <p14:creationId xmlns:p14="http://schemas.microsoft.com/office/powerpoint/2010/main" val="217365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8C487-3217-4FD7-941E-0AC0EA111613}"/>
              </a:ext>
            </a:extLst>
          </p:cNvPr>
          <p:cNvSpPr>
            <a:spLocks noGrp="1"/>
          </p:cNvSpPr>
          <p:nvPr>
            <p:ph idx="1"/>
          </p:nvPr>
        </p:nvSpPr>
        <p:spPr>
          <a:xfrm>
            <a:off x="457200" y="383801"/>
            <a:ext cx="8229600" cy="5723384"/>
          </a:xfrm>
        </p:spPr>
        <p:txBody>
          <a:bodyPr>
            <a:normAutofit/>
          </a:bodyPr>
          <a:lstStyle/>
          <a:p>
            <a:r>
              <a:rPr lang="en-US" u="sng" dirty="0">
                <a:solidFill>
                  <a:schemeClr val="tx1"/>
                </a:solidFill>
              </a:rPr>
              <a:t>Biggest Differences between State and Federal Court Practice</a:t>
            </a:r>
          </a:p>
          <a:p>
            <a:pPr lvl="1"/>
            <a:r>
              <a:rPr lang="en-US" dirty="0">
                <a:solidFill>
                  <a:schemeClr val="tx1"/>
                </a:solidFill>
              </a:rPr>
              <a:t>State Court has larger case load</a:t>
            </a:r>
          </a:p>
          <a:p>
            <a:pPr lvl="2"/>
            <a:r>
              <a:rPr lang="en-US" dirty="0">
                <a:solidFill>
                  <a:schemeClr val="tx1"/>
                </a:solidFill>
              </a:rPr>
              <a:t>Therefore, less able to move things through system faster</a:t>
            </a:r>
          </a:p>
          <a:p>
            <a:pPr lvl="1"/>
            <a:r>
              <a:rPr lang="en-US" dirty="0">
                <a:solidFill>
                  <a:schemeClr val="tx1"/>
                </a:solidFill>
              </a:rPr>
              <a:t>Federal Court is much more rigid on time frames</a:t>
            </a:r>
          </a:p>
          <a:p>
            <a:pPr lvl="2"/>
            <a:r>
              <a:rPr lang="en-US" dirty="0">
                <a:solidFill>
                  <a:schemeClr val="tx1"/>
                </a:solidFill>
              </a:rPr>
              <a:t>Don’t assume just because both sides agree to continue, that the case will be continued.</a:t>
            </a:r>
          </a:p>
          <a:p>
            <a:pPr lvl="3"/>
            <a:r>
              <a:rPr lang="en-US" dirty="0">
                <a:solidFill>
                  <a:schemeClr val="tx1"/>
                </a:solidFill>
              </a:rPr>
              <a:t>My experience as a Judge in State Court was that I would be able to move cases </a:t>
            </a:r>
          </a:p>
          <a:p>
            <a:pPr lvl="1"/>
            <a:r>
              <a:rPr lang="en-US" dirty="0">
                <a:solidFill>
                  <a:schemeClr val="tx1"/>
                </a:solidFill>
              </a:rPr>
              <a:t>Local rules are strictly followed.  </a:t>
            </a:r>
          </a:p>
          <a:p>
            <a:pPr lvl="1"/>
            <a:r>
              <a:rPr lang="en-US" dirty="0">
                <a:solidFill>
                  <a:schemeClr val="tx1"/>
                </a:solidFill>
              </a:rPr>
              <a:t>Not all motions will get hearings.  Many motions will be decided on the pleadings.  </a:t>
            </a:r>
          </a:p>
          <a:p>
            <a:pPr lvl="1"/>
            <a:r>
              <a:rPr lang="en-US" dirty="0">
                <a:solidFill>
                  <a:schemeClr val="tx1"/>
                </a:solidFill>
              </a:rPr>
              <a:t>Time frames to respond to motions are contained in the local rules and are strictly followed by the Court.  You can’t assume that your pleading will be considered if you file it late.</a:t>
            </a:r>
          </a:p>
          <a:p>
            <a:pPr lvl="1"/>
            <a:r>
              <a:rPr lang="en-US" dirty="0">
                <a:solidFill>
                  <a:schemeClr val="tx1"/>
                </a:solidFill>
              </a:rPr>
              <a:t>Page limits are also strictly followed unless you get leave to exceed the page limits.</a:t>
            </a:r>
          </a:p>
          <a:p>
            <a:pPr lvl="1"/>
            <a:r>
              <a:rPr lang="en-US" dirty="0">
                <a:solidFill>
                  <a:schemeClr val="tx1"/>
                </a:solidFill>
              </a:rPr>
              <a:t>Sanctions For Discovery disputes!!!</a:t>
            </a:r>
          </a:p>
        </p:txBody>
      </p:sp>
    </p:spTree>
    <p:extLst>
      <p:ext uri="{BB962C8B-B14F-4D97-AF65-F5344CB8AC3E}">
        <p14:creationId xmlns:p14="http://schemas.microsoft.com/office/powerpoint/2010/main" val="1953024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CB1FAFEB-7D41-43D6-ADAE-3F0A290A3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4" y="1082522"/>
            <a:ext cx="3316448" cy="4429387"/>
          </a:xfrm>
          <a:prstGeom prst="rect">
            <a:avLst/>
          </a:prstGeom>
        </p:spPr>
      </p:pic>
      <p:pic>
        <p:nvPicPr>
          <p:cNvPr id="7" name="Picture 6" descr="Text&#10;&#10;Description automatically generated">
            <a:extLst>
              <a:ext uri="{FF2B5EF4-FFF2-40B4-BE49-F238E27FC236}">
                <a16:creationId xmlns:a16="http://schemas.microsoft.com/office/drawing/2014/main" id="{90C93B33-E168-4F8E-B3C3-6E4F84136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371" y="1409350"/>
            <a:ext cx="3122077" cy="4181912"/>
          </a:xfrm>
          <a:prstGeom prst="rect">
            <a:avLst/>
          </a:prstGeom>
        </p:spPr>
      </p:pic>
      <p:pic>
        <p:nvPicPr>
          <p:cNvPr id="9" name="Picture 8" descr="Text&#10;&#10;Description automatically generated">
            <a:extLst>
              <a:ext uri="{FF2B5EF4-FFF2-40B4-BE49-F238E27FC236}">
                <a16:creationId xmlns:a16="http://schemas.microsoft.com/office/drawing/2014/main" id="{18666EA9-2F5D-4329-956D-5B0F7FC5D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611" y="1652631"/>
            <a:ext cx="3060905" cy="3898169"/>
          </a:xfrm>
          <a:prstGeom prst="rect">
            <a:avLst/>
          </a:prstGeom>
        </p:spPr>
      </p:pic>
      <p:sp>
        <p:nvSpPr>
          <p:cNvPr id="10" name="TextBox 9">
            <a:extLst>
              <a:ext uri="{FF2B5EF4-FFF2-40B4-BE49-F238E27FC236}">
                <a16:creationId xmlns:a16="http://schemas.microsoft.com/office/drawing/2014/main" id="{C66D5970-BC93-4252-8C9D-DD0488EAF346}"/>
              </a:ext>
            </a:extLst>
          </p:cNvPr>
          <p:cNvSpPr txBox="1"/>
          <p:nvPr/>
        </p:nvSpPr>
        <p:spPr>
          <a:xfrm>
            <a:off x="0" y="327171"/>
            <a:ext cx="9144000" cy="523220"/>
          </a:xfrm>
          <a:prstGeom prst="rect">
            <a:avLst/>
          </a:prstGeom>
          <a:solidFill>
            <a:schemeClr val="tx2">
              <a:lumMod val="40000"/>
              <a:lumOff val="60000"/>
            </a:schemeClr>
          </a:solidFill>
        </p:spPr>
        <p:txBody>
          <a:bodyPr wrap="square" rtlCol="0">
            <a:spAutoFit/>
          </a:bodyPr>
          <a:lstStyle/>
          <a:p>
            <a:pPr algn="ctr"/>
            <a:r>
              <a:rPr lang="en-US" sz="2800" b="1" dirty="0">
                <a:solidFill>
                  <a:srgbClr val="002060"/>
                </a:solidFill>
              </a:rPr>
              <a:t>Letters to a Young Lawyer by Alan Dershowitz… Chapter 7</a:t>
            </a:r>
          </a:p>
        </p:txBody>
      </p:sp>
    </p:spTree>
    <p:extLst>
      <p:ext uri="{BB962C8B-B14F-4D97-AF65-F5344CB8AC3E}">
        <p14:creationId xmlns:p14="http://schemas.microsoft.com/office/powerpoint/2010/main" val="382022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3100" dirty="0">
                <a:solidFill>
                  <a:schemeClr val="tx1"/>
                </a:solidFill>
              </a:rPr>
              <a:t>Rule 37(a)(5) </a:t>
            </a:r>
            <a:r>
              <a:rPr lang="en-US" sz="3100" i="1" dirty="0">
                <a:solidFill>
                  <a:schemeClr val="tx1"/>
                </a:solidFill>
              </a:rPr>
              <a:t>Payment of Expenses; </a:t>
            </a:r>
            <a:br>
              <a:rPr lang="en-US" sz="3100" i="1" dirty="0">
                <a:solidFill>
                  <a:schemeClr val="tx1"/>
                </a:solidFill>
              </a:rPr>
            </a:br>
            <a:r>
              <a:rPr lang="en-US" sz="3100" i="1" dirty="0">
                <a:solidFill>
                  <a:schemeClr val="tx1"/>
                </a:solidFill>
              </a:rPr>
              <a:t>Protective Orders.</a:t>
            </a:r>
            <a:endParaRPr lang="en-US" dirty="0">
              <a:solidFill>
                <a:schemeClr val="tx1"/>
              </a:solidFill>
            </a:endParaRPr>
          </a:p>
        </p:txBody>
      </p:sp>
      <p:sp>
        <p:nvSpPr>
          <p:cNvPr id="3" name="Content Placeholder 2"/>
          <p:cNvSpPr>
            <a:spLocks noGrp="1"/>
          </p:cNvSpPr>
          <p:nvPr>
            <p:ph idx="1"/>
          </p:nvPr>
        </p:nvSpPr>
        <p:spPr>
          <a:solidFill>
            <a:schemeClr val="bg2"/>
          </a:solidFill>
        </p:spPr>
        <p:txBody>
          <a:bodyPr>
            <a:normAutofit fontScale="92500" lnSpcReduction="10000"/>
          </a:bodyPr>
          <a:lstStyle/>
          <a:p>
            <a:r>
              <a:rPr lang="en-US" dirty="0">
                <a:solidFill>
                  <a:schemeClr val="tx1"/>
                </a:solidFill>
              </a:rPr>
              <a:t>(A) </a:t>
            </a:r>
            <a:r>
              <a:rPr lang="en-US" b="1" i="1" u="sng" dirty="0">
                <a:solidFill>
                  <a:schemeClr val="tx1"/>
                </a:solidFill>
              </a:rPr>
              <a:t>If the Motion Is Granted (or Disclosure or Discovery Is Provided After Filing)</a:t>
            </a:r>
            <a:r>
              <a:rPr lang="en-US" i="1" dirty="0">
                <a:solidFill>
                  <a:schemeClr val="tx1"/>
                </a:solidFill>
              </a:rPr>
              <a:t>.</a:t>
            </a:r>
            <a:r>
              <a:rPr lang="en-US" dirty="0">
                <a:solidFill>
                  <a:schemeClr val="tx1"/>
                </a:solidFill>
              </a:rPr>
              <a:t> If the motion is granted—or if the disclosure or requested discovery is provided after the motion was filed—the court </a:t>
            </a:r>
            <a:r>
              <a:rPr lang="en-US" b="1" u="sng" dirty="0">
                <a:solidFill>
                  <a:srgbClr val="C00000"/>
                </a:solidFill>
              </a:rPr>
              <a:t>must</a:t>
            </a:r>
            <a:r>
              <a:rPr lang="en-US" dirty="0">
                <a:solidFill>
                  <a:schemeClr val="tx1"/>
                </a:solidFill>
              </a:rPr>
              <a:t>, after giving an opportunity to be heard, </a:t>
            </a:r>
            <a:r>
              <a:rPr lang="en-US" b="1" u="sng" dirty="0">
                <a:solidFill>
                  <a:srgbClr val="C00000"/>
                </a:solidFill>
              </a:rPr>
              <a:t>require</a:t>
            </a:r>
            <a:r>
              <a:rPr lang="en-US" dirty="0">
                <a:solidFill>
                  <a:schemeClr val="tx1"/>
                </a:solidFill>
              </a:rPr>
              <a:t> the party or deponent whose conduct necessitated the motion, the party or attorney advising that conduct, or both </a:t>
            </a:r>
            <a:r>
              <a:rPr lang="en-US" b="1" u="sng" dirty="0">
                <a:solidFill>
                  <a:srgbClr val="C00000"/>
                </a:solidFill>
              </a:rPr>
              <a:t>to pay </a:t>
            </a:r>
            <a:r>
              <a:rPr lang="en-US" dirty="0">
                <a:solidFill>
                  <a:schemeClr val="tx1"/>
                </a:solidFill>
              </a:rPr>
              <a:t>the movant's reasonable expenses incurred in making the motion, including attorney's fees. But the court </a:t>
            </a:r>
            <a:r>
              <a:rPr lang="en-US" b="1" u="sng" dirty="0">
                <a:solidFill>
                  <a:srgbClr val="C00000"/>
                </a:solidFill>
              </a:rPr>
              <a:t>must not </a:t>
            </a:r>
            <a:r>
              <a:rPr lang="en-US" dirty="0">
                <a:solidFill>
                  <a:schemeClr val="tx1"/>
                </a:solidFill>
              </a:rPr>
              <a:t>order this payment if:</a:t>
            </a:r>
          </a:p>
          <a:p>
            <a:r>
              <a:rPr lang="en-US" dirty="0">
                <a:solidFill>
                  <a:schemeClr val="tx1"/>
                </a:solidFill>
              </a:rPr>
              <a:t>(</a:t>
            </a:r>
            <a:r>
              <a:rPr lang="en-US" dirty="0" err="1">
                <a:solidFill>
                  <a:schemeClr val="tx1"/>
                </a:solidFill>
              </a:rPr>
              <a:t>i</a:t>
            </a:r>
            <a:r>
              <a:rPr lang="en-US" dirty="0">
                <a:solidFill>
                  <a:schemeClr val="tx1"/>
                </a:solidFill>
              </a:rPr>
              <a:t>) the movant filed the motion </a:t>
            </a:r>
            <a:r>
              <a:rPr lang="en-US" b="1" u="sng" dirty="0">
                <a:solidFill>
                  <a:srgbClr val="C00000"/>
                </a:solidFill>
              </a:rPr>
              <a:t>before attempting in good faith</a:t>
            </a:r>
            <a:r>
              <a:rPr lang="en-US" dirty="0">
                <a:solidFill>
                  <a:srgbClr val="C00000"/>
                </a:solidFill>
              </a:rPr>
              <a:t> </a:t>
            </a:r>
            <a:r>
              <a:rPr lang="en-US" dirty="0">
                <a:solidFill>
                  <a:schemeClr val="tx1"/>
                </a:solidFill>
              </a:rPr>
              <a:t>to obtain the disclosure or discovery without court action;</a:t>
            </a:r>
          </a:p>
          <a:p>
            <a:r>
              <a:rPr lang="en-US" dirty="0">
                <a:solidFill>
                  <a:schemeClr val="tx1"/>
                </a:solidFill>
              </a:rPr>
              <a:t>(ii) the opposing party's nondisclosure, response, or objection was </a:t>
            </a:r>
            <a:r>
              <a:rPr lang="en-US" b="1" u="sng" dirty="0">
                <a:solidFill>
                  <a:srgbClr val="C00000"/>
                </a:solidFill>
              </a:rPr>
              <a:t>substantially justified</a:t>
            </a:r>
            <a:r>
              <a:rPr lang="en-US" dirty="0">
                <a:solidFill>
                  <a:schemeClr val="tx1"/>
                </a:solidFill>
              </a:rPr>
              <a:t>; or</a:t>
            </a:r>
          </a:p>
          <a:p>
            <a:r>
              <a:rPr lang="en-US" dirty="0">
                <a:solidFill>
                  <a:schemeClr val="tx1"/>
                </a:solidFill>
              </a:rPr>
              <a:t>(iii) other circumstances </a:t>
            </a:r>
            <a:r>
              <a:rPr lang="en-US" b="1" u="sng" dirty="0">
                <a:solidFill>
                  <a:srgbClr val="C00000"/>
                </a:solidFill>
              </a:rPr>
              <a:t>make an award of expenses unjust</a:t>
            </a:r>
            <a:r>
              <a:rPr lang="en-US" dirty="0">
                <a:solidFill>
                  <a:schemeClr val="tx1"/>
                </a:solidFill>
              </a:rPr>
              <a:t>.</a:t>
            </a:r>
          </a:p>
          <a:p>
            <a:endParaRPr lang="en-US" dirty="0"/>
          </a:p>
        </p:txBody>
      </p:sp>
    </p:spTree>
    <p:extLst>
      <p:ext uri="{BB962C8B-B14F-4D97-AF65-F5344CB8AC3E}">
        <p14:creationId xmlns:p14="http://schemas.microsoft.com/office/powerpoint/2010/main" val="4157296925"/>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14800"/>
          </a:xfrm>
          <a:solidFill>
            <a:schemeClr val="bg2"/>
          </a:solidFill>
        </p:spPr>
        <p:txBody>
          <a:bodyPr/>
          <a:lstStyle/>
          <a:p>
            <a:r>
              <a:rPr lang="en-US" dirty="0">
                <a:solidFill>
                  <a:schemeClr val="tx1"/>
                </a:solidFill>
              </a:rPr>
              <a:t>(B</a:t>
            </a:r>
            <a:r>
              <a:rPr lang="en-US" b="1" u="sng" dirty="0">
                <a:solidFill>
                  <a:schemeClr val="tx1"/>
                </a:solidFill>
              </a:rPr>
              <a:t>) </a:t>
            </a:r>
            <a:r>
              <a:rPr lang="en-US" b="1" i="1" u="sng" dirty="0">
                <a:solidFill>
                  <a:schemeClr val="tx1"/>
                </a:solidFill>
              </a:rPr>
              <a:t>If the Motion Is Denied.</a:t>
            </a:r>
            <a:r>
              <a:rPr lang="en-US" dirty="0">
                <a:solidFill>
                  <a:schemeClr val="tx1"/>
                </a:solidFill>
              </a:rPr>
              <a:t> If the motion is denied, the court may issue any protective order authorized under Rule 26(c) and </a:t>
            </a:r>
            <a:r>
              <a:rPr lang="en-US" b="1" u="sng" dirty="0">
                <a:solidFill>
                  <a:srgbClr val="C00000"/>
                </a:solidFill>
              </a:rPr>
              <a:t>must</a:t>
            </a:r>
            <a:r>
              <a:rPr lang="en-US" dirty="0">
                <a:solidFill>
                  <a:schemeClr val="tx1"/>
                </a:solidFill>
              </a:rPr>
              <a:t>, after giving an opportunity to be heard, </a:t>
            </a:r>
            <a:r>
              <a:rPr lang="en-US" b="1" u="sng" dirty="0">
                <a:solidFill>
                  <a:srgbClr val="C00000"/>
                </a:solidFill>
              </a:rPr>
              <a:t>require</a:t>
            </a:r>
            <a:r>
              <a:rPr lang="en-US" dirty="0">
                <a:solidFill>
                  <a:schemeClr val="tx1"/>
                </a:solidFill>
              </a:rPr>
              <a:t> the movant, the attorney filing the motion, or both </a:t>
            </a:r>
            <a:r>
              <a:rPr lang="en-US" b="1" u="sng" dirty="0">
                <a:solidFill>
                  <a:srgbClr val="C00000"/>
                </a:solidFill>
              </a:rPr>
              <a:t>to pay </a:t>
            </a:r>
            <a:r>
              <a:rPr lang="en-US" dirty="0">
                <a:solidFill>
                  <a:schemeClr val="tx1"/>
                </a:solidFill>
              </a:rPr>
              <a:t>the party or deponent who opposed the motion its reasonable expenses incurred in opposing the motion, including attorney's fees. But the court </a:t>
            </a:r>
            <a:r>
              <a:rPr lang="en-US" b="1" u="sng" dirty="0">
                <a:solidFill>
                  <a:srgbClr val="C00000"/>
                </a:solidFill>
              </a:rPr>
              <a:t>must not </a:t>
            </a:r>
            <a:r>
              <a:rPr lang="en-US" dirty="0">
                <a:solidFill>
                  <a:schemeClr val="tx1"/>
                </a:solidFill>
              </a:rPr>
              <a:t>order this payment if the motion was </a:t>
            </a:r>
            <a:r>
              <a:rPr lang="en-US" b="1" u="sng" dirty="0">
                <a:solidFill>
                  <a:srgbClr val="C00000"/>
                </a:solidFill>
              </a:rPr>
              <a:t>substantially justified</a:t>
            </a:r>
            <a:r>
              <a:rPr lang="en-US" dirty="0">
                <a:solidFill>
                  <a:srgbClr val="C00000"/>
                </a:solidFill>
              </a:rPr>
              <a:t> </a:t>
            </a:r>
            <a:r>
              <a:rPr lang="en-US" dirty="0">
                <a:solidFill>
                  <a:schemeClr val="tx1"/>
                </a:solidFill>
              </a:rPr>
              <a:t>or other circumstances </a:t>
            </a:r>
            <a:r>
              <a:rPr lang="en-US" b="1" u="sng" dirty="0">
                <a:solidFill>
                  <a:srgbClr val="C00000"/>
                </a:solidFill>
              </a:rPr>
              <a:t>make an award of expenses unjust</a:t>
            </a:r>
            <a:r>
              <a:rPr lang="en-US" dirty="0">
                <a:solidFill>
                  <a:schemeClr val="tx1"/>
                </a:solidFill>
              </a:rPr>
              <a:t>.</a:t>
            </a:r>
          </a:p>
          <a:p>
            <a:endParaRPr lang="en-US" dirty="0"/>
          </a:p>
        </p:txBody>
      </p:sp>
      <p:sp>
        <p:nvSpPr>
          <p:cNvPr id="4" name="Title 1"/>
          <p:cNvSpPr>
            <a:spLocks noGrp="1"/>
          </p:cNvSpPr>
          <p:nvPr>
            <p:ph type="title"/>
          </p:nvPr>
        </p:nvSpPr>
        <p:spPr>
          <a:solidFill>
            <a:schemeClr val="bg2"/>
          </a:solidFill>
        </p:spPr>
        <p:txBody>
          <a:bodyPr>
            <a:normAutofit/>
          </a:bodyPr>
          <a:lstStyle/>
          <a:p>
            <a:r>
              <a:rPr lang="en-US" sz="3100" dirty="0">
                <a:solidFill>
                  <a:schemeClr val="tx1"/>
                </a:solidFill>
              </a:rPr>
              <a:t>Rule 37(a)(5) </a:t>
            </a:r>
            <a:r>
              <a:rPr lang="en-US" sz="3100" i="1" dirty="0">
                <a:solidFill>
                  <a:schemeClr val="tx1"/>
                </a:solidFill>
              </a:rPr>
              <a:t>Payment of Expenses; </a:t>
            </a:r>
            <a:br>
              <a:rPr lang="en-US" sz="3100" i="1" dirty="0">
                <a:solidFill>
                  <a:schemeClr val="tx1"/>
                </a:solidFill>
              </a:rPr>
            </a:br>
            <a:r>
              <a:rPr lang="en-US" sz="3100" i="1" dirty="0">
                <a:solidFill>
                  <a:schemeClr val="tx1"/>
                </a:solidFill>
              </a:rPr>
              <a:t>Protective Orders.</a:t>
            </a:r>
            <a:endParaRPr lang="en-US" dirty="0">
              <a:solidFill>
                <a:schemeClr val="tx1"/>
              </a:solidFill>
            </a:endParaRPr>
          </a:p>
        </p:txBody>
      </p:sp>
    </p:spTree>
    <p:extLst>
      <p:ext uri="{BB962C8B-B14F-4D97-AF65-F5344CB8AC3E}">
        <p14:creationId xmlns:p14="http://schemas.microsoft.com/office/powerpoint/2010/main" val="2222822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87" y="2209800"/>
            <a:ext cx="8229600" cy="2362200"/>
          </a:xfrm>
          <a:solidFill>
            <a:schemeClr val="bg2"/>
          </a:solidFill>
        </p:spPr>
        <p:txBody>
          <a:bodyPr/>
          <a:lstStyle/>
          <a:p>
            <a:r>
              <a:rPr lang="en-US" dirty="0">
                <a:solidFill>
                  <a:schemeClr val="tx1"/>
                </a:solidFill>
              </a:rPr>
              <a:t>(C) </a:t>
            </a:r>
            <a:r>
              <a:rPr lang="en-US" b="1" i="1" u="sng" dirty="0">
                <a:solidFill>
                  <a:schemeClr val="tx1"/>
                </a:solidFill>
              </a:rPr>
              <a:t>If the Motion Is Granted in Part and Denied in Part.</a:t>
            </a:r>
            <a:r>
              <a:rPr lang="en-US" dirty="0">
                <a:solidFill>
                  <a:schemeClr val="tx1"/>
                </a:solidFill>
              </a:rPr>
              <a:t> If the motion is granted in part and denied in part, the court </a:t>
            </a:r>
            <a:r>
              <a:rPr lang="en-US" b="1" u="sng" dirty="0">
                <a:solidFill>
                  <a:srgbClr val="C00000"/>
                </a:solidFill>
              </a:rPr>
              <a:t>may</a:t>
            </a:r>
            <a:r>
              <a:rPr lang="en-US" dirty="0">
                <a:solidFill>
                  <a:schemeClr val="tx1"/>
                </a:solidFill>
              </a:rPr>
              <a:t> issue any protective order authorized under Rule 26(c) and </a:t>
            </a:r>
            <a:r>
              <a:rPr lang="en-US" b="1" u="sng" dirty="0">
                <a:solidFill>
                  <a:srgbClr val="C00000"/>
                </a:solidFill>
              </a:rPr>
              <a:t>may</a:t>
            </a:r>
            <a:r>
              <a:rPr lang="en-US" dirty="0">
                <a:solidFill>
                  <a:schemeClr val="tx1"/>
                </a:solidFill>
              </a:rPr>
              <a:t>, after giving an opportunity to be heard, apportion the reasonable expenses for the motion.</a:t>
            </a:r>
          </a:p>
          <a:p>
            <a:endParaRPr lang="en-US" dirty="0"/>
          </a:p>
        </p:txBody>
      </p:sp>
      <p:sp>
        <p:nvSpPr>
          <p:cNvPr id="4" name="Title 1"/>
          <p:cNvSpPr>
            <a:spLocks noGrp="1"/>
          </p:cNvSpPr>
          <p:nvPr>
            <p:ph type="title"/>
          </p:nvPr>
        </p:nvSpPr>
        <p:spPr>
          <a:solidFill>
            <a:schemeClr val="bg2"/>
          </a:solidFill>
        </p:spPr>
        <p:txBody>
          <a:bodyPr>
            <a:normAutofit/>
          </a:bodyPr>
          <a:lstStyle/>
          <a:p>
            <a:r>
              <a:rPr lang="en-US" sz="3100" dirty="0">
                <a:solidFill>
                  <a:schemeClr val="tx1"/>
                </a:solidFill>
              </a:rPr>
              <a:t>Rule 37(a)(5) </a:t>
            </a:r>
            <a:r>
              <a:rPr lang="en-US" sz="3100" i="1" dirty="0">
                <a:solidFill>
                  <a:schemeClr val="tx1"/>
                </a:solidFill>
              </a:rPr>
              <a:t>Payment of Expenses; </a:t>
            </a:r>
            <a:br>
              <a:rPr lang="en-US" sz="3100" i="1" dirty="0">
                <a:solidFill>
                  <a:schemeClr val="tx1"/>
                </a:solidFill>
              </a:rPr>
            </a:br>
            <a:r>
              <a:rPr lang="en-US" sz="3100" i="1" dirty="0">
                <a:solidFill>
                  <a:schemeClr val="tx1"/>
                </a:solidFill>
              </a:rPr>
              <a:t>Protective Orders.</a:t>
            </a:r>
            <a:endParaRPr lang="en-US" dirty="0">
              <a:solidFill>
                <a:schemeClr val="tx1"/>
              </a:solidFill>
            </a:endParaRPr>
          </a:p>
        </p:txBody>
      </p:sp>
    </p:spTree>
    <p:extLst>
      <p:ext uri="{BB962C8B-B14F-4D97-AF65-F5344CB8AC3E}">
        <p14:creationId xmlns:p14="http://schemas.microsoft.com/office/powerpoint/2010/main" val="29880535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a:solidFill>
                  <a:schemeClr val="bg1"/>
                </a:solidFill>
              </a:rPr>
              <a:t>Hints for successful Discovery Conferences</a:t>
            </a:r>
          </a:p>
        </p:txBody>
      </p:sp>
      <p:sp>
        <p:nvSpPr>
          <p:cNvPr id="3" name="Content Placeholder 2"/>
          <p:cNvSpPr>
            <a:spLocks noGrp="1"/>
          </p:cNvSpPr>
          <p:nvPr>
            <p:ph idx="1"/>
          </p:nvPr>
        </p:nvSpPr>
        <p:spPr/>
        <p:txBody>
          <a:bodyPr/>
          <a:lstStyle/>
          <a:p>
            <a:r>
              <a:rPr lang="en-US" dirty="0">
                <a:solidFill>
                  <a:schemeClr val="tx1"/>
                </a:solidFill>
              </a:rPr>
              <a:t>1. REMEMBER WHO YOUR AUDIENCE </a:t>
            </a:r>
            <a:r>
              <a:rPr lang="en-US" b="1" u="sng" dirty="0">
                <a:solidFill>
                  <a:srgbClr val="FF0000"/>
                </a:solidFill>
              </a:rPr>
              <a:t>WILL</a:t>
            </a:r>
            <a:r>
              <a:rPr lang="en-US" dirty="0">
                <a:solidFill>
                  <a:schemeClr val="tx1"/>
                </a:solidFill>
              </a:rPr>
              <a:t> BE!!!</a:t>
            </a:r>
          </a:p>
          <a:p>
            <a:pPr lvl="1"/>
            <a:r>
              <a:rPr lang="en-US" dirty="0">
                <a:solidFill>
                  <a:schemeClr val="tx1"/>
                </a:solidFill>
              </a:rPr>
              <a:t>When sending emails/letters to opposing counsel, ALWAYS assume that the communication will be read by the Judge!!</a:t>
            </a:r>
          </a:p>
          <a:p>
            <a:pPr lvl="1"/>
            <a:r>
              <a:rPr lang="en-US" dirty="0">
                <a:solidFill>
                  <a:schemeClr val="tx1"/>
                </a:solidFill>
              </a:rPr>
              <a:t>Being uncivil to opposing counsel </a:t>
            </a:r>
            <a:r>
              <a:rPr lang="en-US" b="1" u="sng" dirty="0">
                <a:solidFill>
                  <a:srgbClr val="FF0000"/>
                </a:solidFill>
              </a:rPr>
              <a:t>will not play well with the Judge</a:t>
            </a:r>
            <a:r>
              <a:rPr lang="en-US" dirty="0">
                <a:solidFill>
                  <a:schemeClr val="tx1"/>
                </a:solidFill>
              </a:rPr>
              <a:t>.</a:t>
            </a:r>
          </a:p>
          <a:p>
            <a:pPr lvl="1"/>
            <a:r>
              <a:rPr lang="en-US" dirty="0">
                <a:solidFill>
                  <a:schemeClr val="tx1"/>
                </a:solidFill>
              </a:rPr>
              <a:t>Making </a:t>
            </a:r>
            <a:r>
              <a:rPr lang="en-US" b="1" u="sng" dirty="0">
                <a:solidFill>
                  <a:srgbClr val="FF0000"/>
                </a:solidFill>
              </a:rPr>
              <a:t>ABSOLUTE</a:t>
            </a:r>
            <a:r>
              <a:rPr lang="en-US" dirty="0">
                <a:solidFill>
                  <a:schemeClr val="tx1"/>
                </a:solidFill>
              </a:rPr>
              <a:t> assumptions about how the Court will rule on a matter </a:t>
            </a:r>
            <a:r>
              <a:rPr lang="en-US" b="1" u="sng" dirty="0">
                <a:solidFill>
                  <a:srgbClr val="FF0000"/>
                </a:solidFill>
              </a:rPr>
              <a:t>will not play well with the Judge</a:t>
            </a:r>
            <a:r>
              <a:rPr lang="en-US" dirty="0">
                <a:solidFill>
                  <a:schemeClr val="tx1"/>
                </a:solidFill>
              </a:rPr>
              <a:t>.</a:t>
            </a:r>
          </a:p>
          <a:p>
            <a:r>
              <a:rPr lang="en-US" dirty="0">
                <a:solidFill>
                  <a:schemeClr val="tx1"/>
                </a:solidFill>
              </a:rPr>
              <a:t>2.  You </a:t>
            </a:r>
            <a:r>
              <a:rPr lang="en-US" b="1" u="sng" dirty="0">
                <a:solidFill>
                  <a:srgbClr val="FF0000"/>
                </a:solidFill>
              </a:rPr>
              <a:t>must</a:t>
            </a:r>
            <a:r>
              <a:rPr lang="en-US" dirty="0">
                <a:solidFill>
                  <a:schemeClr val="tx1"/>
                </a:solidFill>
              </a:rPr>
              <a:t> have a meaningful GOOD FAITH attempt at resolution of the dispute BEFORE coming to Court.</a:t>
            </a:r>
          </a:p>
          <a:p>
            <a:pPr lvl="1"/>
            <a:r>
              <a:rPr lang="en-US" dirty="0">
                <a:solidFill>
                  <a:schemeClr val="tx1"/>
                </a:solidFill>
              </a:rPr>
              <a:t>Judges will hold both sides responsible for failing to do this.  </a:t>
            </a:r>
          </a:p>
          <a:p>
            <a:pPr lvl="1"/>
            <a:r>
              <a:rPr lang="en-US" dirty="0">
                <a:solidFill>
                  <a:schemeClr val="tx1"/>
                </a:solidFill>
              </a:rPr>
              <a:t>Document, Document, DOCUMENT all the steps you took to try and have a GOOD FAITH attempt with opposing Counsel.</a:t>
            </a:r>
          </a:p>
          <a:p>
            <a:pPr lvl="1"/>
            <a:endParaRPr lang="en-US" dirty="0"/>
          </a:p>
        </p:txBody>
      </p:sp>
    </p:spTree>
    <p:extLst>
      <p:ext uri="{BB962C8B-B14F-4D97-AF65-F5344CB8AC3E}">
        <p14:creationId xmlns:p14="http://schemas.microsoft.com/office/powerpoint/2010/main" val="24768348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11" y="1905000"/>
            <a:ext cx="8229600" cy="3810000"/>
          </a:xfrm>
        </p:spPr>
        <p:txBody>
          <a:bodyPr>
            <a:normAutofit/>
          </a:bodyPr>
          <a:lstStyle/>
          <a:p>
            <a:r>
              <a:rPr lang="en-US" dirty="0">
                <a:solidFill>
                  <a:schemeClr val="tx1"/>
                </a:solidFill>
              </a:rPr>
              <a:t>3.  Remember to review the local rules!!!</a:t>
            </a:r>
          </a:p>
          <a:p>
            <a:r>
              <a:rPr lang="en-US" dirty="0">
                <a:solidFill>
                  <a:schemeClr val="tx1"/>
                </a:solidFill>
              </a:rPr>
              <a:t>4.  Timelines are important and will </a:t>
            </a:r>
            <a:r>
              <a:rPr lang="en-US" b="1" u="sng" dirty="0">
                <a:solidFill>
                  <a:srgbClr val="FF0000"/>
                </a:solidFill>
              </a:rPr>
              <a:t>NOT</a:t>
            </a:r>
            <a:r>
              <a:rPr lang="en-US" dirty="0">
                <a:solidFill>
                  <a:schemeClr val="tx1"/>
                </a:solidFill>
              </a:rPr>
              <a:t> be modified without an extraordinary showing of need.  </a:t>
            </a:r>
          </a:p>
          <a:p>
            <a:pPr lvl="1"/>
            <a:r>
              <a:rPr lang="en-US" b="1" u="sng" dirty="0">
                <a:solidFill>
                  <a:srgbClr val="FF0000"/>
                </a:solidFill>
              </a:rPr>
              <a:t>NEVER</a:t>
            </a:r>
            <a:r>
              <a:rPr lang="en-US" dirty="0">
                <a:solidFill>
                  <a:schemeClr val="tx1"/>
                </a:solidFill>
              </a:rPr>
              <a:t> assume that the Court will extend or modify the schedule just because the parties agree!!!</a:t>
            </a:r>
          </a:p>
          <a:p>
            <a:pPr lvl="1"/>
            <a:r>
              <a:rPr lang="en-US" dirty="0">
                <a:solidFill>
                  <a:schemeClr val="tx1"/>
                </a:solidFill>
              </a:rPr>
              <a:t>Best Practice is to </a:t>
            </a:r>
            <a:r>
              <a:rPr lang="en-US" b="1" u="sng" dirty="0">
                <a:solidFill>
                  <a:srgbClr val="FF0000"/>
                </a:solidFill>
              </a:rPr>
              <a:t>ASSUME</a:t>
            </a:r>
            <a:r>
              <a:rPr lang="en-US" dirty="0">
                <a:solidFill>
                  <a:schemeClr val="tx1"/>
                </a:solidFill>
              </a:rPr>
              <a:t> that the schedule </a:t>
            </a:r>
            <a:r>
              <a:rPr lang="en-US" b="1" u="sng" dirty="0">
                <a:solidFill>
                  <a:srgbClr val="FF0000"/>
                </a:solidFill>
              </a:rPr>
              <a:t>WILL NOT </a:t>
            </a:r>
            <a:r>
              <a:rPr lang="en-US" dirty="0">
                <a:solidFill>
                  <a:schemeClr val="tx1"/>
                </a:solidFill>
              </a:rPr>
              <a:t>be modified!!</a:t>
            </a:r>
          </a:p>
          <a:p>
            <a:r>
              <a:rPr lang="en-US" dirty="0">
                <a:solidFill>
                  <a:schemeClr val="tx1"/>
                </a:solidFill>
              </a:rPr>
              <a:t>5. You must know how the District has ruled on similar matters before.  Citing out-of-District cases when there are ON-POINT local District Cases is </a:t>
            </a:r>
            <a:r>
              <a:rPr lang="en-US" b="1" u="sng" dirty="0">
                <a:solidFill>
                  <a:srgbClr val="FF0000"/>
                </a:solidFill>
              </a:rPr>
              <a:t>INSANE</a:t>
            </a:r>
            <a:r>
              <a:rPr lang="en-US" dirty="0">
                <a:solidFill>
                  <a:schemeClr val="tx1"/>
                </a:solidFill>
              </a:rPr>
              <a:t>!!!</a:t>
            </a:r>
          </a:p>
        </p:txBody>
      </p:sp>
      <p:sp>
        <p:nvSpPr>
          <p:cNvPr id="4" name="Title 1"/>
          <p:cNvSpPr>
            <a:spLocks noGrp="1"/>
          </p:cNvSpPr>
          <p:nvPr>
            <p:ph type="title"/>
          </p:nvPr>
        </p:nvSpPr>
        <p:spPr>
          <a:solidFill>
            <a:schemeClr val="accent3">
              <a:lumMod val="75000"/>
            </a:schemeClr>
          </a:solidFill>
        </p:spPr>
        <p:txBody>
          <a:bodyPr/>
          <a:lstStyle/>
          <a:p>
            <a:r>
              <a:rPr lang="en-US" dirty="0">
                <a:solidFill>
                  <a:schemeClr val="bg1"/>
                </a:solidFill>
              </a:rPr>
              <a:t>Hints for Successful Discovery Conferences</a:t>
            </a:r>
          </a:p>
        </p:txBody>
      </p:sp>
    </p:spTree>
    <p:extLst>
      <p:ext uri="{BB962C8B-B14F-4D97-AF65-F5344CB8AC3E}">
        <p14:creationId xmlns:p14="http://schemas.microsoft.com/office/powerpoint/2010/main" val="27682153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normAutofit/>
          </a:bodyPr>
          <a:lstStyle/>
          <a:p>
            <a:r>
              <a:rPr lang="en-US" b="1" dirty="0">
                <a:solidFill>
                  <a:schemeClr val="bg1"/>
                </a:solidFill>
              </a:rPr>
              <a:t>Top Secret Hints about MJ Aboulhosn</a:t>
            </a:r>
            <a:br>
              <a:rPr lang="en-US" b="1" dirty="0">
                <a:solidFill>
                  <a:schemeClr val="bg1"/>
                </a:solidFill>
              </a:rPr>
            </a:br>
            <a:endParaRPr lang="en-US" sz="1600" b="1" dirty="0">
              <a:solidFill>
                <a:schemeClr val="bg1"/>
              </a:solidFill>
            </a:endParaRPr>
          </a:p>
        </p:txBody>
      </p:sp>
      <p:sp>
        <p:nvSpPr>
          <p:cNvPr id="3" name="Content Placeholder 2"/>
          <p:cNvSpPr>
            <a:spLocks noGrp="1"/>
          </p:cNvSpPr>
          <p:nvPr>
            <p:ph idx="1"/>
          </p:nvPr>
        </p:nvSpPr>
        <p:spPr>
          <a:xfrm>
            <a:off x="381000" y="1417639"/>
            <a:ext cx="8382000" cy="4876800"/>
          </a:xfrm>
          <a:solidFill>
            <a:schemeClr val="bg1"/>
          </a:solidFill>
          <a:ln>
            <a:solidFill>
              <a:schemeClr val="tx1"/>
            </a:solidFill>
          </a:ln>
        </p:spPr>
        <p:txBody>
          <a:bodyPr>
            <a:normAutofit lnSpcReduction="10000"/>
          </a:bodyPr>
          <a:lstStyle/>
          <a:p>
            <a:r>
              <a:rPr lang="en-US" dirty="0">
                <a:solidFill>
                  <a:schemeClr val="tx1"/>
                </a:solidFill>
              </a:rPr>
              <a:t>Nearly </a:t>
            </a:r>
            <a:r>
              <a:rPr lang="en-US" b="1" u="sng" dirty="0">
                <a:solidFill>
                  <a:srgbClr val="FF0000"/>
                </a:solidFill>
              </a:rPr>
              <a:t>ALWAYS</a:t>
            </a:r>
            <a:r>
              <a:rPr lang="en-US" dirty="0">
                <a:solidFill>
                  <a:schemeClr val="tx1"/>
                </a:solidFill>
              </a:rPr>
              <a:t> requires an informal (off the record) conference with the parties’ counsel regarding discovery motions (Motions to Compel; Motions for Sanctions; Motions for Protective Orders). </a:t>
            </a:r>
            <a:r>
              <a:rPr lang="en-US" b="1" u="sng" dirty="0">
                <a:solidFill>
                  <a:schemeClr val="accent1"/>
                </a:solidFill>
              </a:rPr>
              <a:t>GENERALLY HELD WITHIN DAYS OF MOTION BEING FILED.</a:t>
            </a:r>
          </a:p>
          <a:p>
            <a:pPr lvl="1"/>
            <a:r>
              <a:rPr lang="en-US" b="1" u="sng" dirty="0">
                <a:solidFill>
                  <a:srgbClr val="FF0000"/>
                </a:solidFill>
              </a:rPr>
              <a:t>Purpose</a:t>
            </a:r>
            <a:r>
              <a:rPr lang="en-US" dirty="0">
                <a:solidFill>
                  <a:schemeClr val="tx1"/>
                </a:solidFill>
              </a:rPr>
              <a:t>: Save the Parties Time and Money.</a:t>
            </a:r>
          </a:p>
          <a:p>
            <a:pPr lvl="2"/>
            <a:r>
              <a:rPr lang="en-US" dirty="0">
                <a:solidFill>
                  <a:schemeClr val="tx1"/>
                </a:solidFill>
              </a:rPr>
              <a:t>Reduces the filing of formal responses and on the record hearings;</a:t>
            </a:r>
          </a:p>
          <a:p>
            <a:pPr lvl="2"/>
            <a:r>
              <a:rPr lang="en-US" dirty="0">
                <a:solidFill>
                  <a:schemeClr val="tx1"/>
                </a:solidFill>
              </a:rPr>
              <a:t>Most of the Time it Eliminates the requirement of Rule 37 Sanctions being awarded</a:t>
            </a:r>
          </a:p>
          <a:p>
            <a:r>
              <a:rPr lang="en-US" dirty="0">
                <a:solidFill>
                  <a:schemeClr val="tx1"/>
                </a:solidFill>
              </a:rPr>
              <a:t>Nearly </a:t>
            </a:r>
            <a:r>
              <a:rPr lang="en-US" b="1" u="sng" dirty="0">
                <a:solidFill>
                  <a:srgbClr val="FF0000"/>
                </a:solidFill>
              </a:rPr>
              <a:t>ALWAYS</a:t>
            </a:r>
            <a:r>
              <a:rPr lang="en-US" dirty="0">
                <a:solidFill>
                  <a:schemeClr val="tx1"/>
                </a:solidFill>
              </a:rPr>
              <a:t> gives great hints about how he would rule on the matters if formal (on the record) hearing had to be conducted.</a:t>
            </a:r>
          </a:p>
          <a:p>
            <a:pPr lvl="1"/>
            <a:r>
              <a:rPr lang="en-US" dirty="0">
                <a:solidFill>
                  <a:schemeClr val="tx1"/>
                </a:solidFill>
              </a:rPr>
              <a:t>If you listen carefully, he telegraphs his balls and strike calls during the conference!!!</a:t>
            </a:r>
          </a:p>
        </p:txBody>
      </p:sp>
    </p:spTree>
    <p:extLst>
      <p:ext uri="{BB962C8B-B14F-4D97-AF65-F5344CB8AC3E}">
        <p14:creationId xmlns:p14="http://schemas.microsoft.com/office/powerpoint/2010/main" val="19893967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Gazette endorsement: Judge Joanna Tabit for WV Supreme Court-Division 1 ...">
            <a:extLst>
              <a:ext uri="{FF2B5EF4-FFF2-40B4-BE49-F238E27FC236}">
                <a16:creationId xmlns:a16="http://schemas.microsoft.com/office/drawing/2014/main" id="{C6BAB732-F418-B56E-631B-9B1BD1635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283" y="253999"/>
            <a:ext cx="3867434" cy="39053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200A91-9D5B-FD57-100C-36EE14479B07}"/>
              </a:ext>
            </a:extLst>
          </p:cNvPr>
          <p:cNvSpPr txBox="1"/>
          <p:nvPr/>
        </p:nvSpPr>
        <p:spPr>
          <a:xfrm>
            <a:off x="2185116" y="4159349"/>
            <a:ext cx="4773767" cy="2585323"/>
          </a:xfrm>
          <a:prstGeom prst="rect">
            <a:avLst/>
          </a:prstGeom>
          <a:noFill/>
        </p:spPr>
        <p:txBody>
          <a:bodyPr wrap="square" rtlCol="0">
            <a:spAutoFit/>
          </a:bodyPr>
          <a:lstStyle/>
          <a:p>
            <a:pPr algn="ctr"/>
            <a:r>
              <a:rPr lang="en-US" b="1" dirty="0"/>
              <a:t>The Honorable </a:t>
            </a:r>
          </a:p>
          <a:p>
            <a:pPr algn="ctr"/>
            <a:r>
              <a:rPr lang="en-US" b="1" dirty="0"/>
              <a:t>Joanna I. </a:t>
            </a:r>
            <a:r>
              <a:rPr lang="en-US" b="1" dirty="0" err="1"/>
              <a:t>Tabit</a:t>
            </a:r>
            <a:endParaRPr lang="en-US" b="1" dirty="0"/>
          </a:p>
          <a:p>
            <a:pPr algn="ctr"/>
            <a:r>
              <a:rPr lang="en-US" b="1" dirty="0"/>
              <a:t>Judge of the Circuit Court</a:t>
            </a:r>
          </a:p>
          <a:p>
            <a:pPr algn="ctr"/>
            <a:r>
              <a:rPr lang="en-US" b="1" dirty="0"/>
              <a:t>Of Kanawha County</a:t>
            </a:r>
          </a:p>
          <a:p>
            <a:pPr algn="ctr"/>
            <a:endParaRPr lang="en-US" dirty="0"/>
          </a:p>
          <a:p>
            <a:pPr algn="ctr"/>
            <a:r>
              <a:rPr lang="en-US" dirty="0"/>
              <a:t>March 15, 1961</a:t>
            </a:r>
          </a:p>
          <a:p>
            <a:pPr algn="ctr"/>
            <a:endParaRPr lang="en-US" dirty="0"/>
          </a:p>
          <a:p>
            <a:pPr algn="ctr"/>
            <a:r>
              <a:rPr lang="en-US" dirty="0"/>
              <a:t>**</a:t>
            </a:r>
          </a:p>
          <a:p>
            <a:pPr algn="ctr"/>
            <a:r>
              <a:rPr lang="en-US" dirty="0"/>
              <a:t>September 29, 2023</a:t>
            </a:r>
          </a:p>
        </p:txBody>
      </p:sp>
      <p:cxnSp>
        <p:nvCxnSpPr>
          <p:cNvPr id="9" name="Straight Arrow Connector 8">
            <a:extLst>
              <a:ext uri="{FF2B5EF4-FFF2-40B4-BE49-F238E27FC236}">
                <a16:creationId xmlns:a16="http://schemas.microsoft.com/office/drawing/2014/main" id="{624B8BC0-D820-A07D-A338-E02653BED6A6}"/>
              </a:ext>
            </a:extLst>
          </p:cNvPr>
          <p:cNvCxnSpPr/>
          <p:nvPr/>
        </p:nvCxnSpPr>
        <p:spPr>
          <a:xfrm flipH="1" flipV="1">
            <a:off x="1229360" y="2966720"/>
            <a:ext cx="365760" cy="1192629"/>
          </a:xfrm>
          <a:prstGeom prst="straightConnector1">
            <a:avLst/>
          </a:prstGeom>
          <a:ln>
            <a:noFill/>
            <a:tailEnd type="triangle"/>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31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normAutofit/>
          </a:bodyPr>
          <a:lstStyle/>
          <a:p>
            <a:r>
              <a:rPr lang="en-US" b="1" dirty="0">
                <a:solidFill>
                  <a:schemeClr val="bg1"/>
                </a:solidFill>
              </a:rPr>
              <a:t>Top Secret Hints about MJ Aloi</a:t>
            </a:r>
            <a:br>
              <a:rPr lang="en-US" b="1" dirty="0">
                <a:solidFill>
                  <a:schemeClr val="bg1"/>
                </a:solidFill>
              </a:rPr>
            </a:br>
            <a:endParaRPr lang="en-US" sz="1600" b="1" dirty="0">
              <a:solidFill>
                <a:schemeClr val="bg1"/>
              </a:solidFill>
            </a:endParaRPr>
          </a:p>
        </p:txBody>
      </p:sp>
      <p:sp>
        <p:nvSpPr>
          <p:cNvPr id="3" name="Content Placeholder 2"/>
          <p:cNvSpPr>
            <a:spLocks noGrp="1"/>
          </p:cNvSpPr>
          <p:nvPr>
            <p:ph idx="1"/>
          </p:nvPr>
        </p:nvSpPr>
        <p:spPr>
          <a:xfrm>
            <a:off x="381000" y="1417639"/>
            <a:ext cx="8382000" cy="4876800"/>
          </a:xfrm>
          <a:solidFill>
            <a:schemeClr val="bg1"/>
          </a:solidFill>
          <a:ln>
            <a:solidFill>
              <a:schemeClr val="tx1"/>
            </a:solidFill>
          </a:ln>
        </p:spPr>
        <p:txBody>
          <a:bodyPr>
            <a:normAutofit/>
          </a:bodyPr>
          <a:lstStyle/>
          <a:p>
            <a:r>
              <a:rPr lang="en-US" sz="2000" dirty="0">
                <a:solidFill>
                  <a:schemeClr val="tx1"/>
                </a:solidFill>
              </a:rPr>
              <a:t>Expects you to always be respectful to all persons in the courtroom.</a:t>
            </a:r>
          </a:p>
          <a:p>
            <a:r>
              <a:rPr lang="en-US" sz="2000" dirty="0">
                <a:solidFill>
                  <a:schemeClr val="tx1"/>
                </a:solidFill>
              </a:rPr>
              <a:t>Will </a:t>
            </a:r>
            <a:r>
              <a:rPr lang="en-US" sz="2000" b="1" dirty="0">
                <a:solidFill>
                  <a:schemeClr val="accent3"/>
                </a:solidFill>
              </a:rPr>
              <a:t>ALWAYS</a:t>
            </a:r>
            <a:r>
              <a:rPr lang="en-US" sz="2000" dirty="0">
                <a:solidFill>
                  <a:schemeClr val="tx1"/>
                </a:solidFill>
              </a:rPr>
              <a:t> ask the parties if you conferred </a:t>
            </a:r>
            <a:r>
              <a:rPr lang="en-US" sz="2000" b="1" u="sng" dirty="0">
                <a:solidFill>
                  <a:srgbClr val="FF0000"/>
                </a:solidFill>
              </a:rPr>
              <a:t>first</a:t>
            </a:r>
            <a:r>
              <a:rPr lang="en-US" sz="2000" dirty="0">
                <a:solidFill>
                  <a:schemeClr val="tx1"/>
                </a:solidFill>
              </a:rPr>
              <a:t> on civil discovery matters; if no, </a:t>
            </a:r>
            <a:r>
              <a:rPr lang="en-US" sz="2000" b="1" dirty="0">
                <a:solidFill>
                  <a:schemeClr val="accent3"/>
                </a:solidFill>
              </a:rPr>
              <a:t>beware</a:t>
            </a:r>
            <a:r>
              <a:rPr lang="en-US" sz="2000" dirty="0">
                <a:solidFill>
                  <a:schemeClr val="tx1"/>
                </a:solidFill>
              </a:rPr>
              <a:t>, Judge Aloi will stop the hearing and make you confer on the spot. Everything is a mediation. </a:t>
            </a:r>
          </a:p>
          <a:p>
            <a:pPr lvl="1"/>
            <a:r>
              <a:rPr lang="en-US" sz="1600" b="1" u="sng" dirty="0">
                <a:solidFill>
                  <a:srgbClr val="FF0000"/>
                </a:solidFill>
              </a:rPr>
              <a:t>Purpose</a:t>
            </a:r>
            <a:r>
              <a:rPr lang="en-US" sz="1600" dirty="0">
                <a:solidFill>
                  <a:schemeClr val="tx1"/>
                </a:solidFill>
              </a:rPr>
              <a:t>: Conferring prior to the filing of discovery motions and throughout the process saves time.</a:t>
            </a:r>
          </a:p>
          <a:p>
            <a:r>
              <a:rPr lang="en-US" sz="2000" b="1" dirty="0">
                <a:solidFill>
                  <a:schemeClr val="accent3"/>
                </a:solidFill>
                <a:effectLst/>
                <a:ea typeface="Calibri" panose="020F0502020204030204" pitchFamily="34" charset="0"/>
              </a:rPr>
              <a:t>Always</a:t>
            </a:r>
            <a:r>
              <a:rPr lang="en-US" sz="2000" dirty="0">
                <a:solidFill>
                  <a:schemeClr val="tx1"/>
                </a:solidFill>
                <a:effectLst/>
                <a:ea typeface="Calibri" panose="020F0502020204030204" pitchFamily="34" charset="0"/>
              </a:rPr>
              <a:t> happy to conduct proceedings by Zoom to save time and travel for parties and their counsel. </a:t>
            </a:r>
          </a:p>
          <a:p>
            <a:r>
              <a:rPr lang="en-US" sz="2000" dirty="0">
                <a:solidFill>
                  <a:schemeClr val="tx1"/>
                </a:solidFill>
                <a:effectLst/>
                <a:ea typeface="Calibri" panose="020F0502020204030204" pitchFamily="34" charset="0"/>
              </a:rPr>
              <a:t>If proceedings are protracted enough and timed correctly, pepperoni rolls may be offered. </a:t>
            </a:r>
          </a:p>
          <a:p>
            <a:pPr lvl="1"/>
            <a:r>
              <a:rPr lang="en-US" sz="1600" b="1" dirty="0">
                <a:solidFill>
                  <a:schemeClr val="accent1"/>
                </a:solidFill>
              </a:rPr>
              <a:t>Bonus points: </a:t>
            </a:r>
            <a:r>
              <a:rPr lang="en-US" sz="1600" dirty="0">
                <a:solidFill>
                  <a:schemeClr val="tx1"/>
                </a:solidFill>
              </a:rPr>
              <a:t>if you can name what’s “</a:t>
            </a:r>
            <a:r>
              <a:rPr lang="en-US" sz="1600" u="sng" dirty="0">
                <a:solidFill>
                  <a:schemeClr val="tx1"/>
                </a:solidFill>
              </a:rPr>
              <a:t>wrong</a:t>
            </a:r>
            <a:r>
              <a:rPr lang="en-US" sz="1600" dirty="0">
                <a:solidFill>
                  <a:schemeClr val="tx1"/>
                </a:solidFill>
              </a:rPr>
              <a:t>” with this pepperoni roll. </a:t>
            </a:r>
            <a:r>
              <a:rPr lang="en-US" sz="1000" i="1" dirty="0">
                <a:solidFill>
                  <a:schemeClr val="tx1"/>
                </a:solidFill>
              </a:rPr>
              <a:t>Artist credit: Liz Pavlovic. </a:t>
            </a:r>
            <a:endParaRPr lang="en-US" sz="2000" dirty="0">
              <a:solidFill>
                <a:schemeClr val="tx1"/>
              </a:solidFill>
              <a:effectLst/>
              <a:ea typeface="Calibri" panose="020F0502020204030204" pitchFamily="34" charset="0"/>
            </a:endParaRPr>
          </a:p>
          <a:p>
            <a:pPr marL="0" indent="0">
              <a:spcBef>
                <a:spcPts val="0"/>
              </a:spcBef>
              <a:buNone/>
            </a:pPr>
            <a:endParaRPr lang="en-US" b="1"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lvl="1"/>
            <a:endParaRPr lang="en-US" dirty="0">
              <a:solidFill>
                <a:schemeClr val="tx1"/>
              </a:solidFill>
            </a:endParaRPr>
          </a:p>
          <a:p>
            <a:pPr marL="457188" lvl="1" indent="0">
              <a:buNone/>
            </a:pPr>
            <a:endParaRPr lang="en-US" dirty="0">
              <a:solidFill>
                <a:schemeClr val="tx1"/>
              </a:solidFill>
            </a:endParaRPr>
          </a:p>
        </p:txBody>
      </p:sp>
      <p:pic>
        <p:nvPicPr>
          <p:cNvPr id="6" name="Picture 5">
            <a:extLst>
              <a:ext uri="{FF2B5EF4-FFF2-40B4-BE49-F238E27FC236}">
                <a16:creationId xmlns:a16="http://schemas.microsoft.com/office/drawing/2014/main" id="{40FE26D8-DFD1-4CCE-BB00-B63B6BD3D930}"/>
              </a:ext>
            </a:extLst>
          </p:cNvPr>
          <p:cNvPicPr>
            <a:picLocks noChangeAspect="1"/>
          </p:cNvPicPr>
          <p:nvPr/>
        </p:nvPicPr>
        <p:blipFill>
          <a:blip r:embed="rId3"/>
          <a:stretch>
            <a:fillRect/>
          </a:stretch>
        </p:blipFill>
        <p:spPr>
          <a:xfrm>
            <a:off x="3275355" y="4988608"/>
            <a:ext cx="2362047" cy="1869392"/>
          </a:xfrm>
          <a:prstGeom prst="rect">
            <a:avLst/>
          </a:prstGeom>
        </p:spPr>
      </p:pic>
    </p:spTree>
    <p:extLst>
      <p:ext uri="{BB962C8B-B14F-4D97-AF65-F5344CB8AC3E}">
        <p14:creationId xmlns:p14="http://schemas.microsoft.com/office/powerpoint/2010/main" val="18422204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38">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9144000"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1640" y="-1720"/>
            <a:ext cx="881253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540" y="-1291"/>
            <a:ext cx="2706134"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46">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3923854" y="1402819"/>
            <a:ext cx="4967533" cy="3741293"/>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AE864C-C03E-4C47-B2A6-C876ADBBC246}"/>
              </a:ext>
            </a:extLst>
          </p:cNvPr>
          <p:cNvSpPr>
            <a:spLocks noGrp="1"/>
          </p:cNvSpPr>
          <p:nvPr>
            <p:ph type="title"/>
          </p:nvPr>
        </p:nvSpPr>
        <p:spPr>
          <a:xfrm>
            <a:off x="1040148" y="818984"/>
            <a:ext cx="4947184" cy="3268520"/>
          </a:xfrm>
        </p:spPr>
        <p:txBody>
          <a:bodyPr vert="horz" lIns="91440" tIns="45720" rIns="91440" bIns="45720" rtlCol="0" anchor="b">
            <a:normAutofit/>
          </a:bodyPr>
          <a:lstStyle/>
          <a:p>
            <a:pPr algn="r">
              <a:lnSpc>
                <a:spcPct val="90000"/>
              </a:lnSpc>
            </a:pPr>
            <a:r>
              <a:rPr lang="en-US" sz="4200" kern="1200" dirty="0">
                <a:solidFill>
                  <a:srgbClr val="FFFFFF"/>
                </a:solidFill>
                <a:latin typeface="+mj-lt"/>
                <a:ea typeface="+mj-ea"/>
                <a:cs typeface="+mj-cs"/>
              </a:rPr>
              <a:t>QUESTIONS OR COMMENTS? </a:t>
            </a:r>
          </a:p>
        </p:txBody>
      </p:sp>
      <p:sp>
        <p:nvSpPr>
          <p:cNvPr id="49" name="Rectangle 48">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735" y="4480038"/>
            <a:ext cx="9134528"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C3EA994-B0FD-4C27-88B6-5F139E450B15}"/>
              </a:ext>
            </a:extLst>
          </p:cNvPr>
          <p:cNvSpPr>
            <a:spLocks noGrp="1"/>
          </p:cNvSpPr>
          <p:nvPr>
            <p:ph type="body" idx="1"/>
          </p:nvPr>
        </p:nvSpPr>
        <p:spPr>
          <a:xfrm>
            <a:off x="1448905" y="4797188"/>
            <a:ext cx="4538427" cy="1241828"/>
          </a:xfrm>
        </p:spPr>
        <p:txBody>
          <a:bodyPr vert="horz" lIns="91440" tIns="45720" rIns="91440" bIns="45720" rtlCol="0">
            <a:normAutofit/>
          </a:bodyPr>
          <a:lstStyle/>
          <a:p>
            <a:pPr algn="r">
              <a:lnSpc>
                <a:spcPct val="90000"/>
              </a:lnSpc>
              <a:spcBef>
                <a:spcPts val="1000"/>
              </a:spcBef>
            </a:pPr>
            <a:r>
              <a:rPr lang="en-US" sz="2400" kern="1200" dirty="0">
                <a:solidFill>
                  <a:srgbClr val="FFFFFF"/>
                </a:solidFill>
                <a:latin typeface="+mn-lt"/>
                <a:ea typeface="+mn-ea"/>
                <a:cs typeface="+mn-cs"/>
              </a:rPr>
              <a:t>Thank you!</a:t>
            </a:r>
          </a:p>
        </p:txBody>
      </p:sp>
      <p:sp>
        <p:nvSpPr>
          <p:cNvPr id="51" name="Rectangle 50">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368117" y="2081692"/>
            <a:ext cx="6857572" cy="2694194"/>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84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73" name="Rectangle 2"/>
          <p:cNvSpPr>
            <a:spLocks noGrp="1" noChangeArrowheads="1"/>
          </p:cNvSpPr>
          <p:nvPr>
            <p:ph type="title"/>
          </p:nvPr>
        </p:nvSpPr>
        <p:spPr>
          <a:xfrm>
            <a:off x="647271" y="1012004"/>
            <a:ext cx="2562119" cy="4795408"/>
          </a:xfrm>
        </p:spPr>
        <p:txBody>
          <a:bodyPr>
            <a:normAutofit/>
          </a:bodyPr>
          <a:lstStyle/>
          <a:p>
            <a:pPr eaLnBrk="1" hangingPunct="1"/>
            <a:r>
              <a:rPr lang="en-US" dirty="0">
                <a:solidFill>
                  <a:srgbClr val="FFFFFF"/>
                </a:solidFill>
                <a:latin typeface="+mn-lt"/>
              </a:rPr>
              <a:t>U.S. Federal District Court</a:t>
            </a:r>
          </a:p>
        </p:txBody>
      </p:sp>
      <p:graphicFrame>
        <p:nvGraphicFramePr>
          <p:cNvPr id="28679" name="Rectangle 3">
            <a:extLst>
              <a:ext uri="{FF2B5EF4-FFF2-40B4-BE49-F238E27FC236}">
                <a16:creationId xmlns:a16="http://schemas.microsoft.com/office/drawing/2014/main" id="{ECA0613A-EE44-403F-9DF0-922A2D1C1144}"/>
              </a:ext>
            </a:extLst>
          </p:cNvPr>
          <p:cNvGraphicFramePr/>
          <p:nvPr>
            <p:extLst>
              <p:ext uri="{D42A27DB-BD31-4B8C-83A1-F6EECF244321}">
                <p14:modId xmlns:p14="http://schemas.microsoft.com/office/powerpoint/2010/main" val="96817876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EE49979-A9D6-4942-BE24-D7DE84400654}"/>
              </a:ext>
            </a:extLst>
          </p:cNvPr>
          <p:cNvSpPr txBox="1"/>
          <p:nvPr/>
        </p:nvSpPr>
        <p:spPr>
          <a:xfrm>
            <a:off x="3648828" y="5690997"/>
            <a:ext cx="5307165" cy="962058"/>
          </a:xfrm>
          <a:prstGeom prst="rect">
            <a:avLst/>
          </a:prstGeom>
          <a:noFill/>
        </p:spPr>
        <p:txBody>
          <a:bodyPr wrap="square" rtlCol="0">
            <a:spAutoFit/>
          </a:bodyPr>
          <a:lstStyle/>
          <a:p>
            <a:pPr marR="0" lvl="0">
              <a:lnSpc>
                <a:spcPct val="107000"/>
              </a:lnSpc>
              <a:spcBef>
                <a:spcPts val="0"/>
              </a:spcBef>
              <a:spcAft>
                <a:spcPts val="0"/>
              </a:spcAft>
            </a:pPr>
            <a:r>
              <a:rPr lang="en-US" sz="900" baseline="30000" dirty="0">
                <a:ea typeface="Calibri" panose="020F0502020204030204" pitchFamily="34" charset="0"/>
                <a:cs typeface="Times New Roman" panose="02020603050405020304" pitchFamily="18" charset="0"/>
              </a:rPr>
              <a:t>1</a:t>
            </a:r>
            <a:r>
              <a:rPr lang="en-US" sz="900" dirty="0">
                <a:ea typeface="Calibri" panose="020F0502020204030204" pitchFamily="34" charset="0"/>
                <a:cs typeface="Times New Roman" panose="02020603050405020304" pitchFamily="18" charset="0"/>
              </a:rPr>
              <a:t> </a:t>
            </a:r>
            <a:r>
              <a:rPr lang="en-US" sz="900" i="1" dirty="0">
                <a:ea typeface="Calibri" panose="020F0502020204030204" pitchFamily="34" charset="0"/>
                <a:cs typeface="Times New Roman" panose="02020603050405020304" pitchFamily="18" charset="0"/>
              </a:rPr>
              <a:t>See</a:t>
            </a:r>
            <a:r>
              <a:rPr lang="en-US" sz="900" dirty="0">
                <a:ea typeface="Calibri" panose="020F0502020204030204" pitchFamily="34" charset="0"/>
                <a:cs typeface="Times New Roman" panose="02020603050405020304" pitchFamily="18" charset="0"/>
              </a:rPr>
              <a:t> 18 U.S. Code § 3231 (“</a:t>
            </a:r>
            <a:r>
              <a:rPr lang="en-US" sz="900" b="0" i="0" dirty="0">
                <a:effectLst/>
              </a:rPr>
              <a:t>The district courts of the United States shall have original jurisdiction, exclusive of the courts of the States, of all offenses against the laws of the United States.”)</a:t>
            </a:r>
            <a:endParaRPr lang="en-US" sz="9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900" baseline="30000" dirty="0">
                <a:effectLst/>
                <a:ea typeface="Calibri" panose="020F0502020204030204" pitchFamily="34" charset="0"/>
                <a:cs typeface="Times New Roman" panose="02020603050405020304" pitchFamily="18" charset="0"/>
              </a:rPr>
              <a:t>2</a:t>
            </a:r>
            <a:r>
              <a:rPr lang="en-US" sz="900" dirty="0">
                <a:ea typeface="Calibri" panose="020F0502020204030204" pitchFamily="34" charset="0"/>
                <a:cs typeface="Times New Roman" panose="02020603050405020304" pitchFamily="18" charset="0"/>
              </a:rPr>
              <a:t> </a:t>
            </a:r>
            <a:r>
              <a:rPr lang="en-US" sz="900" i="1" dirty="0">
                <a:effectLst/>
                <a:ea typeface="Calibri" panose="020F0502020204030204" pitchFamily="34" charset="0"/>
                <a:cs typeface="Times New Roman" panose="02020603050405020304" pitchFamily="18" charset="0"/>
              </a:rPr>
              <a:t>See</a:t>
            </a:r>
            <a:r>
              <a:rPr lang="en-US" sz="900" dirty="0">
                <a:effectLst/>
                <a:ea typeface="Calibri" panose="020F0502020204030204" pitchFamily="34" charset="0"/>
                <a:cs typeface="Times New Roman" panose="02020603050405020304" pitchFamily="18" charset="0"/>
              </a:rPr>
              <a:t> 28 U.S.C. § 1331 (Federal Question Jurisdiction). </a:t>
            </a:r>
          </a:p>
          <a:p>
            <a:pPr marR="0" lvl="0">
              <a:lnSpc>
                <a:spcPct val="107000"/>
              </a:lnSpc>
              <a:spcBef>
                <a:spcPts val="0"/>
              </a:spcBef>
              <a:spcAft>
                <a:spcPts val="0"/>
              </a:spcAft>
            </a:pPr>
            <a:r>
              <a:rPr lang="en-US" sz="900" baseline="30000" dirty="0">
                <a:ea typeface="Calibri" panose="020F0502020204030204" pitchFamily="34" charset="0"/>
                <a:cs typeface="Times New Roman" panose="02020603050405020304" pitchFamily="18" charset="0"/>
              </a:rPr>
              <a:t>3</a:t>
            </a:r>
            <a:r>
              <a:rPr lang="en-US" sz="900" dirty="0">
                <a:ea typeface="Calibri" panose="020F0502020204030204" pitchFamily="34" charset="0"/>
                <a:cs typeface="Times New Roman" panose="02020603050405020304" pitchFamily="18" charset="0"/>
              </a:rPr>
              <a:t> </a:t>
            </a:r>
            <a:r>
              <a:rPr lang="en-US" sz="900" i="1" dirty="0">
                <a:ea typeface="Calibri" panose="020F0502020204030204" pitchFamily="34" charset="0"/>
                <a:cs typeface="Times New Roman" panose="02020603050405020304" pitchFamily="18" charset="0"/>
              </a:rPr>
              <a:t>See</a:t>
            </a:r>
            <a:r>
              <a:rPr lang="en-US" sz="900" dirty="0">
                <a:ea typeface="Calibri" panose="020F0502020204030204" pitchFamily="34" charset="0"/>
                <a:cs typeface="Times New Roman" panose="02020603050405020304" pitchFamily="18" charset="0"/>
              </a:rPr>
              <a:t> </a:t>
            </a:r>
            <a:r>
              <a:rPr lang="en-US" sz="900" dirty="0">
                <a:effectLst/>
                <a:ea typeface="Calibri" panose="020F0502020204030204" pitchFamily="34" charset="0"/>
                <a:cs typeface="Times New Roman" panose="02020603050405020304" pitchFamily="18" charset="0"/>
              </a:rPr>
              <a:t>28 U.S.C. § 1332 (Diversity Jurisdiction). </a:t>
            </a:r>
            <a:r>
              <a:rPr lang="en-US" sz="900" i="1" dirty="0">
                <a:effectLst/>
                <a:ea typeface="Calibri" panose="020F0502020204030204" pitchFamily="34" charset="0"/>
                <a:cs typeface="Times New Roman" panose="02020603050405020304" pitchFamily="18" charset="0"/>
              </a:rPr>
              <a:t>See also </a:t>
            </a:r>
            <a:r>
              <a:rPr lang="en-US" sz="900" dirty="0">
                <a:ea typeface="Calibri" panose="020F0502020204030204" pitchFamily="34" charset="0"/>
                <a:cs typeface="Times New Roman" panose="02020603050405020304" pitchFamily="18" charset="0"/>
              </a:rPr>
              <a:t>28</a:t>
            </a:r>
            <a:r>
              <a:rPr lang="en-US" sz="900" dirty="0">
                <a:effectLst/>
                <a:ea typeface="Calibri" panose="020F0502020204030204" pitchFamily="34" charset="0"/>
                <a:cs typeface="Times New Roman" panose="02020603050405020304" pitchFamily="18" charset="0"/>
              </a:rPr>
              <a:t> U.S.C. § 1367 (Supplemental Jurisdiction).</a:t>
            </a:r>
          </a:p>
          <a:p>
            <a:endParaRPr lang="en-US" dirty="0"/>
          </a:p>
        </p:txBody>
      </p:sp>
      <p:pic>
        <p:nvPicPr>
          <p:cNvPr id="4" name="Graphic 3" descr="Warning with solid fill">
            <a:extLst>
              <a:ext uri="{FF2B5EF4-FFF2-40B4-BE49-F238E27FC236}">
                <a16:creationId xmlns:a16="http://schemas.microsoft.com/office/drawing/2014/main" id="{0C2D4D66-5F9B-46FD-BE53-4E94196C52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61214" y="685974"/>
            <a:ext cx="914400" cy="914400"/>
          </a:xfrm>
          <a:prstGeom prst="rect">
            <a:avLst/>
          </a:prstGeom>
        </p:spPr>
      </p:pic>
    </p:spTree>
    <p:extLst>
      <p:ext uri="{BB962C8B-B14F-4D97-AF65-F5344CB8AC3E}">
        <p14:creationId xmlns:p14="http://schemas.microsoft.com/office/powerpoint/2010/main" val="415449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B062-1DC5-4667-8A5D-CE8D66D0B88D}"/>
              </a:ext>
            </a:extLst>
          </p:cNvPr>
          <p:cNvSpPr>
            <a:spLocks noGrp="1"/>
          </p:cNvSpPr>
          <p:nvPr>
            <p:ph type="title"/>
          </p:nvPr>
        </p:nvSpPr>
        <p:spPr/>
        <p:txBody>
          <a:bodyPr/>
          <a:lstStyle/>
          <a:p>
            <a:r>
              <a:rPr lang="en-US" dirty="0"/>
              <a:t>Northern District of West Virginia</a:t>
            </a:r>
          </a:p>
        </p:txBody>
      </p:sp>
      <p:sp>
        <p:nvSpPr>
          <p:cNvPr id="3" name="Content Placeholder 2">
            <a:extLst>
              <a:ext uri="{FF2B5EF4-FFF2-40B4-BE49-F238E27FC236}">
                <a16:creationId xmlns:a16="http://schemas.microsoft.com/office/drawing/2014/main" id="{BD41E098-8E39-486D-A012-F9D10380C713}"/>
              </a:ext>
            </a:extLst>
          </p:cNvPr>
          <p:cNvSpPr>
            <a:spLocks noGrp="1"/>
          </p:cNvSpPr>
          <p:nvPr>
            <p:ph sz="half" idx="1"/>
          </p:nvPr>
        </p:nvSpPr>
        <p:spPr>
          <a:xfrm>
            <a:off x="457197" y="1988674"/>
            <a:ext cx="4038600" cy="4525963"/>
          </a:xfrm>
        </p:spPr>
        <p:txBody>
          <a:bodyPr>
            <a:normAutofit/>
          </a:bodyPr>
          <a:lstStyle/>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Clarksburg</a:t>
            </a:r>
          </a:p>
          <a:p>
            <a:pPr marR="0" lvl="0">
              <a:lnSpc>
                <a:spcPct val="107000"/>
              </a:lnSpc>
              <a:spcBef>
                <a:spcPts val="0"/>
              </a:spcBef>
              <a:spcAft>
                <a:spcPts val="0"/>
              </a:spcAft>
            </a:pPr>
            <a:r>
              <a:rPr lang="en-US" sz="1400" dirty="0">
                <a:solidFill>
                  <a:schemeClr val="tx1"/>
                </a:solidFill>
                <a:effectLst/>
                <a:ea typeface="Calibri" panose="020F0502020204030204" pitchFamily="34" charset="0"/>
                <a:cs typeface="Times New Roman" panose="02020603050405020304" pitchFamily="18" charset="0"/>
              </a:rPr>
              <a:t>U.S. District Judge Thomas S. Kleeh</a:t>
            </a:r>
          </a:p>
          <a:p>
            <a:pPr marR="0" lvl="0">
              <a:lnSpc>
                <a:spcPct val="107000"/>
              </a:lnSpc>
              <a:spcBef>
                <a:spcPts val="0"/>
              </a:spcBef>
              <a:spcAft>
                <a:spcPts val="0"/>
              </a:spcAft>
            </a:pPr>
            <a:r>
              <a:rPr lang="en-US" sz="1400">
                <a:solidFill>
                  <a:schemeClr val="tx1"/>
                </a:solidFill>
                <a:effectLst/>
                <a:ea typeface="Calibri" panose="020F0502020204030204" pitchFamily="34" charset="0"/>
                <a:cs typeface="Times New Roman" panose="02020603050405020304" pitchFamily="18" charset="0"/>
              </a:rPr>
              <a:t>U</a:t>
            </a:r>
            <a:r>
              <a:rPr lang="en-US" sz="1400" dirty="0">
                <a:solidFill>
                  <a:schemeClr val="tx1"/>
                </a:solidFill>
                <a:effectLst/>
                <a:ea typeface="Calibri" panose="020F0502020204030204" pitchFamily="34" charset="0"/>
                <a:cs typeface="Times New Roman" panose="02020603050405020304" pitchFamily="18" charset="0"/>
              </a:rPr>
              <a:t>.S. Magistrate Judge Michael J. Aloi</a:t>
            </a:r>
          </a:p>
          <a:p>
            <a:pPr marL="342900" marR="0" lvl="0" indent="-342900">
              <a:lnSpc>
                <a:spcPct val="107000"/>
              </a:lnSpc>
              <a:spcBef>
                <a:spcPts val="0"/>
              </a:spcBef>
              <a:spcAft>
                <a:spcPts val="0"/>
              </a:spcAft>
              <a:buFont typeface="Courier New" panose="02070309020205020404" pitchFamily="49" charset="0"/>
              <a:buChar char="o"/>
            </a:pPr>
            <a:endParaRPr lang="en-US" sz="14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Elkins</a:t>
            </a:r>
            <a:endParaRPr lang="en-US" sz="1400" b="1" dirty="0">
              <a:solidFill>
                <a:schemeClr val="accent3"/>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District Judge Thomas S. Kleeh</a:t>
            </a:r>
            <a:endParaRPr lang="en-US" sz="14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Magistrate Judge Michael J. Aloi</a:t>
            </a:r>
          </a:p>
          <a:p>
            <a:pPr marL="0" marR="0" lvl="0" indent="0">
              <a:lnSpc>
                <a:spcPct val="107000"/>
              </a:lnSpc>
              <a:spcBef>
                <a:spcPts val="0"/>
              </a:spcBef>
              <a:spcAft>
                <a:spcPts val="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Martinsburg</a:t>
            </a:r>
            <a:endParaRPr lang="en-US" sz="1400" b="1" dirty="0">
              <a:solidFill>
                <a:schemeClr val="accent3"/>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District Judge Gina M. Groh (Chief Judge) </a:t>
            </a:r>
            <a:endParaRPr lang="en-US" sz="14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Magistrate Judge Robert W. Trumble</a:t>
            </a:r>
          </a:p>
        </p:txBody>
      </p:sp>
      <p:sp>
        <p:nvSpPr>
          <p:cNvPr id="4" name="Content Placeholder 3">
            <a:extLst>
              <a:ext uri="{FF2B5EF4-FFF2-40B4-BE49-F238E27FC236}">
                <a16:creationId xmlns:a16="http://schemas.microsoft.com/office/drawing/2014/main" id="{A7B61B55-4DB2-48BD-9669-0B980B3E333B}"/>
              </a:ext>
            </a:extLst>
          </p:cNvPr>
          <p:cNvSpPr>
            <a:spLocks noGrp="1"/>
          </p:cNvSpPr>
          <p:nvPr>
            <p:ph sz="half" idx="2"/>
          </p:nvPr>
        </p:nvSpPr>
        <p:spPr>
          <a:xfrm>
            <a:off x="4648205" y="1988673"/>
            <a:ext cx="4038600" cy="4525963"/>
          </a:xfrm>
        </p:spPr>
        <p:txBody>
          <a:bodyPr>
            <a:normAutofit/>
          </a:bodyPr>
          <a:lstStyle/>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Wheeling</a:t>
            </a:r>
            <a:endParaRPr lang="en-US" sz="1400" b="1" dirty="0">
              <a:solidFill>
                <a:schemeClr val="accent3"/>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District Judge John P. Bailey </a:t>
            </a:r>
            <a:endParaRPr lang="en-US" sz="14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a typeface="Calibri" panose="020F0502020204030204" pitchFamily="34" charset="0"/>
                <a:cs typeface="Times New Roman" panose="02020603050405020304" pitchFamily="18" charset="0"/>
              </a:rPr>
              <a:t>U.S. Magistrate Judge</a:t>
            </a:r>
            <a:r>
              <a:rPr lang="en-US" sz="1400" dirty="0">
                <a:solidFill>
                  <a:schemeClr val="tx1"/>
                </a:solidFill>
                <a:effectLst/>
                <a:ea typeface="Calibri" panose="020F0502020204030204" pitchFamily="34" charset="0"/>
                <a:cs typeface="Times New Roman" panose="02020603050405020304" pitchFamily="18" charset="0"/>
              </a:rPr>
              <a:t> James P. Mazzone</a:t>
            </a:r>
          </a:p>
          <a:p>
            <a:pPr marL="0" marR="0" lvl="0" indent="0">
              <a:lnSpc>
                <a:spcPct val="107000"/>
              </a:lnSpc>
              <a:spcBef>
                <a:spcPts val="0"/>
              </a:spcBef>
              <a:spcAft>
                <a:spcPts val="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Bankruptcy Court</a:t>
            </a:r>
            <a:r>
              <a:rPr lang="en-US" sz="1400" baseline="30000" dirty="0">
                <a:solidFill>
                  <a:schemeClr val="tx1"/>
                </a:solidFill>
                <a:effectLst/>
                <a:ea typeface="Calibri" panose="020F0502020204030204" pitchFamily="34" charset="0"/>
                <a:cs typeface="Times New Roman" panose="02020603050405020304" pitchFamily="18" charset="0"/>
              </a:rPr>
              <a:t>3</a:t>
            </a:r>
            <a:endParaRPr lang="en-US" sz="1400" baseline="300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Bankruptcy Judge David L. Bissett</a:t>
            </a:r>
          </a:p>
          <a:p>
            <a:pPr marL="0" marR="0" lvl="0" indent="0">
              <a:lnSpc>
                <a:spcPct val="107000"/>
              </a:lnSpc>
              <a:spcBef>
                <a:spcPts val="0"/>
              </a:spcBef>
              <a:spcAft>
                <a:spcPts val="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Clerk of Court</a:t>
            </a:r>
            <a:endParaRPr lang="en-US" sz="1400" b="1" dirty="0">
              <a:solidFill>
                <a:schemeClr val="accent3"/>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Cheryl Dean Riley</a:t>
            </a:r>
          </a:p>
          <a:p>
            <a:pPr marL="0" indent="0">
              <a:buNone/>
            </a:pPr>
            <a:endParaRPr lang="en-US" dirty="0"/>
          </a:p>
        </p:txBody>
      </p:sp>
      <p:sp>
        <p:nvSpPr>
          <p:cNvPr id="6" name="TextBox 5">
            <a:extLst>
              <a:ext uri="{FF2B5EF4-FFF2-40B4-BE49-F238E27FC236}">
                <a16:creationId xmlns:a16="http://schemas.microsoft.com/office/drawing/2014/main" id="{39D7570E-047B-44FB-9054-F447BC05059D}"/>
              </a:ext>
            </a:extLst>
          </p:cNvPr>
          <p:cNvSpPr txBox="1"/>
          <p:nvPr/>
        </p:nvSpPr>
        <p:spPr>
          <a:xfrm>
            <a:off x="457197" y="1076346"/>
            <a:ext cx="8229599" cy="523220"/>
          </a:xfrm>
          <a:prstGeom prst="rect">
            <a:avLst/>
          </a:prstGeom>
          <a:noFill/>
        </p:spPr>
        <p:txBody>
          <a:bodyPr wrap="square" rtlCol="0">
            <a:spAutoFit/>
          </a:bodyPr>
          <a:lstStyle/>
          <a:p>
            <a:pPr marL="0" marR="0">
              <a:spcBef>
                <a:spcPts val="0"/>
              </a:spcBef>
            </a:pPr>
            <a:r>
              <a:rPr lang="en-US" sz="1400" b="1" dirty="0">
                <a:effectLst/>
                <a:ea typeface="Calibri" panose="020F0502020204030204" pitchFamily="34" charset="0"/>
                <a:cs typeface="Times New Roman" panose="02020603050405020304" pitchFamily="18" charset="0"/>
              </a:rPr>
              <a:t>Attorneys must first be admitted to practice in the Northern District of West Virginia.</a:t>
            </a:r>
            <a:r>
              <a:rPr lang="en-US" sz="1400" baseline="30000" dirty="0">
                <a:effectLst/>
                <a:ea typeface="Calibri" panose="020F0502020204030204" pitchFamily="34" charset="0"/>
                <a:cs typeface="Times New Roman" panose="02020603050405020304" pitchFamily="18" charset="0"/>
              </a:rPr>
              <a:t>1</a:t>
            </a:r>
            <a:r>
              <a:rPr lang="en-US" sz="1400" dirty="0">
                <a:effectLst/>
                <a:ea typeface="Calibri" panose="020F0502020204030204" pitchFamily="34" charset="0"/>
                <a:cs typeface="Times New Roman" panose="02020603050405020304" pitchFamily="18" charset="0"/>
              </a:rPr>
              <a:t> </a:t>
            </a:r>
          </a:p>
          <a:p>
            <a:pPr marL="0" marR="0">
              <a:spcBef>
                <a:spcPts val="0"/>
              </a:spcBef>
            </a:pPr>
            <a:r>
              <a:rPr lang="en-US" sz="1400" b="1" dirty="0">
                <a:effectLst/>
                <a:ea typeface="Calibri" panose="020F0502020204030204" pitchFamily="34" charset="0"/>
                <a:cs typeface="Times New Roman" panose="02020603050405020304" pitchFamily="18" charset="0"/>
              </a:rPr>
              <a:t>The Local Rules for the Northern District of West Virginia can be found on the court’s website.</a:t>
            </a:r>
            <a:r>
              <a:rPr lang="en-US" sz="1400" baseline="30000" dirty="0">
                <a:effectLst/>
                <a:ea typeface="Calibri" panose="020F0502020204030204" pitchFamily="34" charset="0"/>
                <a:cs typeface="Times New Roman" panose="02020603050405020304" pitchFamily="18" charset="0"/>
              </a:rPr>
              <a:t>2</a:t>
            </a:r>
          </a:p>
        </p:txBody>
      </p:sp>
      <p:pic>
        <p:nvPicPr>
          <p:cNvPr id="8" name="Content Placeholder 6">
            <a:extLst>
              <a:ext uri="{FF2B5EF4-FFF2-40B4-BE49-F238E27FC236}">
                <a16:creationId xmlns:a16="http://schemas.microsoft.com/office/drawing/2014/main" id="{19C19EF9-AEF2-4582-91A9-CCB73575D5F7}"/>
              </a:ext>
            </a:extLst>
          </p:cNvPr>
          <p:cNvPicPr>
            <a:picLocks noChangeAspect="1"/>
          </p:cNvPicPr>
          <p:nvPr/>
        </p:nvPicPr>
        <p:blipFill>
          <a:blip r:embed="rId2"/>
          <a:stretch>
            <a:fillRect/>
          </a:stretch>
        </p:blipFill>
        <p:spPr>
          <a:xfrm>
            <a:off x="7010396" y="5048671"/>
            <a:ext cx="1600200" cy="1465966"/>
          </a:xfrm>
          <a:prstGeom prst="rect">
            <a:avLst/>
          </a:prstGeom>
        </p:spPr>
      </p:pic>
      <p:sp>
        <p:nvSpPr>
          <p:cNvPr id="10" name="TextBox 9">
            <a:extLst>
              <a:ext uri="{FF2B5EF4-FFF2-40B4-BE49-F238E27FC236}">
                <a16:creationId xmlns:a16="http://schemas.microsoft.com/office/drawing/2014/main" id="{D02054D0-FAD3-420D-ABD1-EBCC10A15927}"/>
              </a:ext>
            </a:extLst>
          </p:cNvPr>
          <p:cNvSpPr txBox="1"/>
          <p:nvPr/>
        </p:nvSpPr>
        <p:spPr>
          <a:xfrm>
            <a:off x="533404" y="5547457"/>
            <a:ext cx="4737194" cy="529632"/>
          </a:xfrm>
          <a:prstGeom prst="rect">
            <a:avLst/>
          </a:prstGeom>
          <a:noFill/>
        </p:spPr>
        <p:txBody>
          <a:bodyPr wrap="none" rtlCol="0">
            <a:sp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900" b="0" i="0" u="none" strike="noStrike" kern="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1</a:t>
            </a:r>
            <a:r>
              <a:rPr kumimoji="0" lang="en-US" sz="9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For information about admission, please visit: </a:t>
            </a:r>
            <a:r>
              <a:rPr kumimoji="0" lang="en-US" sz="900" b="0" u="sng"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https://www.wvnd.uscourts.gov/attorney-info</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a:p>
            <a:pPr marR="0" lvl="0" defTabSz="914400" eaLnBrk="1" fontAlgn="auto" latinLnBrk="0" hangingPunct="1">
              <a:lnSpc>
                <a:spcPct val="107000"/>
              </a:lnSpc>
              <a:spcBef>
                <a:spcPts val="0"/>
              </a:spcBef>
              <a:spcAft>
                <a:spcPts val="0"/>
              </a:spcAft>
              <a:buClrTx/>
              <a:buSzTx/>
              <a:tabLst/>
              <a:defRPr/>
            </a:pPr>
            <a:r>
              <a:rPr kumimoji="0" lang="en-US" sz="900" b="0" u="none" strike="noStrike" kern="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2</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Please visit </a:t>
            </a:r>
            <a:r>
              <a:rPr kumimoji="0" lang="en-US" sz="900" b="0" u="sng"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https://www.wvnd.uscourts.gov/</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then select “Local Rules” in the upper left corner.</a:t>
            </a:r>
          </a:p>
          <a:p>
            <a:pPr marR="0" lvl="0" defTabSz="914400" eaLnBrk="1" fontAlgn="auto" latinLnBrk="0" hangingPunct="1">
              <a:lnSpc>
                <a:spcPct val="107000"/>
              </a:lnSpc>
              <a:spcBef>
                <a:spcPts val="0"/>
              </a:spcBef>
              <a:spcAft>
                <a:spcPts val="0"/>
              </a:spcAft>
              <a:buClrTx/>
              <a:buSzTx/>
              <a:tabLst/>
              <a:defRPr/>
            </a:pPr>
            <a:r>
              <a:rPr lang="en-US" sz="900" kern="0" baseline="30000" dirty="0">
                <a:solidFill>
                  <a:prstClr val="black"/>
                </a:solidFill>
                <a:ea typeface="Calibri" panose="020F0502020204030204" pitchFamily="34" charset="0"/>
                <a:cs typeface="Times New Roman" panose="02020603050405020304" pitchFamily="18" charset="0"/>
              </a:rPr>
              <a:t>3</a:t>
            </a:r>
            <a:r>
              <a:rPr lang="en-US" sz="900" kern="0" dirty="0">
                <a:solidFill>
                  <a:prstClr val="black"/>
                </a:solidFill>
                <a:ea typeface="Calibri" panose="020F0502020204030204" pitchFamily="34" charset="0"/>
                <a:cs typeface="Times New Roman" panose="02020603050405020304" pitchFamily="18" charset="0"/>
              </a:rPr>
              <a:t> </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For information regarding bankruptcy court, please visit </a:t>
            </a:r>
            <a:r>
              <a:rPr lang="en-US" sz="900" u="sng" dirty="0">
                <a:effectLst/>
                <a:ea typeface="Calibri" panose="020F0502020204030204" pitchFamily="34" charset="0"/>
              </a:rPr>
              <a:t>https://www.wvnb.uscourts.gov/</a:t>
            </a:r>
            <a:r>
              <a:rPr lang="en-US" sz="900" dirty="0">
                <a:effectLst/>
                <a:ea typeface="Calibri" panose="020F0502020204030204" pitchFamily="34" charset="0"/>
              </a:rPr>
              <a:t>. </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2857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Isosceles Triangle 2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68520D0C-BE09-44C3-AB8E-7D5FA304C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959" y="643467"/>
            <a:ext cx="4220082" cy="5571066"/>
          </a:xfrm>
          <a:prstGeom prst="rect">
            <a:avLst/>
          </a:prstGeom>
          <a:ln>
            <a:noFill/>
          </a:ln>
        </p:spPr>
      </p:pic>
      <p:sp>
        <p:nvSpPr>
          <p:cNvPr id="29" name="Isosceles Triangle 2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07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B062-1DC5-4667-8A5D-CE8D66D0B88D}"/>
              </a:ext>
            </a:extLst>
          </p:cNvPr>
          <p:cNvSpPr>
            <a:spLocks noGrp="1"/>
          </p:cNvSpPr>
          <p:nvPr>
            <p:ph type="title"/>
          </p:nvPr>
        </p:nvSpPr>
        <p:spPr/>
        <p:txBody>
          <a:bodyPr/>
          <a:lstStyle/>
          <a:p>
            <a:r>
              <a:rPr lang="en-US" dirty="0"/>
              <a:t>Southern District of West Virginia</a:t>
            </a:r>
          </a:p>
        </p:txBody>
      </p:sp>
      <p:sp>
        <p:nvSpPr>
          <p:cNvPr id="3" name="Content Placeholder 2">
            <a:extLst>
              <a:ext uri="{FF2B5EF4-FFF2-40B4-BE49-F238E27FC236}">
                <a16:creationId xmlns:a16="http://schemas.microsoft.com/office/drawing/2014/main" id="{BD41E098-8E39-486D-A012-F9D10380C713}"/>
              </a:ext>
            </a:extLst>
          </p:cNvPr>
          <p:cNvSpPr>
            <a:spLocks noGrp="1"/>
          </p:cNvSpPr>
          <p:nvPr>
            <p:ph sz="half" idx="1"/>
          </p:nvPr>
        </p:nvSpPr>
        <p:spPr>
          <a:xfrm>
            <a:off x="457196" y="1988674"/>
            <a:ext cx="4356103" cy="4525963"/>
          </a:xfrm>
        </p:spPr>
        <p:txBody>
          <a:bodyPr>
            <a:normAutofit/>
          </a:bodyPr>
          <a:lstStyle/>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Bluefield</a:t>
            </a:r>
          </a:p>
          <a:p>
            <a:pPr marR="0" lvl="0">
              <a:lnSpc>
                <a:spcPct val="107000"/>
              </a:lnSpc>
              <a:spcBef>
                <a:spcPts val="0"/>
              </a:spcBef>
              <a:spcAft>
                <a:spcPts val="0"/>
              </a:spcAft>
            </a:pPr>
            <a:r>
              <a:rPr lang="en-US" sz="1400" dirty="0">
                <a:solidFill>
                  <a:schemeClr val="tx1"/>
                </a:solidFill>
                <a:effectLst/>
                <a:ea typeface="Calibri" panose="020F0502020204030204" pitchFamily="34" charset="0"/>
                <a:cs typeface="Times New Roman" panose="02020603050405020304" pitchFamily="18" charset="0"/>
              </a:rPr>
              <a:t>Senior U.S. District Judge David A. Faber</a:t>
            </a:r>
          </a:p>
          <a:p>
            <a:pPr marR="0" lvl="0">
              <a:lnSpc>
                <a:spcPct val="107000"/>
              </a:lnSpc>
              <a:spcBef>
                <a:spcPts val="0"/>
              </a:spcBef>
              <a:spcAft>
                <a:spcPts val="0"/>
              </a:spcAft>
            </a:pPr>
            <a:r>
              <a:rPr lang="en-US" sz="1400" dirty="0">
                <a:solidFill>
                  <a:schemeClr val="tx1"/>
                </a:solidFill>
                <a:effectLst/>
                <a:ea typeface="Calibri" panose="020F0502020204030204" pitchFamily="34" charset="0"/>
                <a:cs typeface="Times New Roman" panose="02020603050405020304" pitchFamily="18" charset="0"/>
              </a:rPr>
              <a:t>U.S. Magistrate Judge Omar J. Aboulhosn</a:t>
            </a:r>
          </a:p>
          <a:p>
            <a:pPr marL="342900" marR="0" lvl="0" indent="-342900">
              <a:lnSpc>
                <a:spcPct val="107000"/>
              </a:lnSpc>
              <a:spcBef>
                <a:spcPts val="0"/>
              </a:spcBef>
              <a:spcAft>
                <a:spcPts val="0"/>
              </a:spcAft>
              <a:buFont typeface="Courier New" panose="02070309020205020404" pitchFamily="49" charset="0"/>
              <a:buChar char="o"/>
            </a:pPr>
            <a:endParaRPr lang="en-US" sz="14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Charleston</a:t>
            </a:r>
            <a:endParaRPr lang="en-US" sz="1400" b="1" dirty="0">
              <a:solidFill>
                <a:schemeClr val="accent3"/>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District Judge Thomas E. Johnston (Chief Judge) </a:t>
            </a:r>
          </a:p>
          <a:p>
            <a:pPr>
              <a:lnSpc>
                <a:spcPct val="107000"/>
              </a:lnSpc>
              <a:spcBef>
                <a:spcPts val="0"/>
              </a:spcBef>
            </a:pPr>
            <a:r>
              <a:rPr lang="en-US" sz="1400" dirty="0">
                <a:solidFill>
                  <a:schemeClr val="tx1"/>
                </a:solidFill>
                <a:ea typeface="Calibri" panose="020F0502020204030204" pitchFamily="34" charset="0"/>
                <a:cs typeface="Times New Roman" panose="02020603050405020304" pitchFamily="18" charset="0"/>
              </a:rPr>
              <a:t>U.S. District Judge Joseph R. Goodwin</a:t>
            </a: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District Judge Irene C. Berger</a:t>
            </a:r>
          </a:p>
          <a:p>
            <a:pPr>
              <a:lnSpc>
                <a:spcPct val="107000"/>
              </a:lnSpc>
              <a:spcBef>
                <a:spcPts val="0"/>
              </a:spcBef>
            </a:pPr>
            <a:r>
              <a:rPr lang="en-US" sz="1400" dirty="0">
                <a:solidFill>
                  <a:schemeClr val="tx1"/>
                </a:solidFill>
                <a:ea typeface="Calibri" panose="020F0502020204030204" pitchFamily="34" charset="0"/>
                <a:cs typeface="Times New Roman" panose="02020603050405020304" pitchFamily="18" charset="0"/>
              </a:rPr>
              <a:t>U.S. District Judge Frank W. Volk </a:t>
            </a: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Senior U.S. District Judge John T. Copenhaver, Jr. </a:t>
            </a:r>
          </a:p>
          <a:p>
            <a:pPr>
              <a:lnSpc>
                <a:spcPct val="107000"/>
              </a:lnSpc>
              <a:spcBef>
                <a:spcPts val="0"/>
              </a:spcBef>
            </a:pPr>
            <a:r>
              <a:rPr lang="en-US" sz="1400" dirty="0">
                <a:solidFill>
                  <a:schemeClr val="tx1"/>
                </a:solidFill>
                <a:ea typeface="Calibri" panose="020F0502020204030204" pitchFamily="34" charset="0"/>
                <a:cs typeface="Times New Roman" panose="02020603050405020304" pitchFamily="18" charset="0"/>
              </a:rPr>
              <a:t>U.S. Magistrate Judge Dwane L. Tinsley</a:t>
            </a:r>
          </a:p>
          <a:p>
            <a:pPr>
              <a:lnSpc>
                <a:spcPct val="107000"/>
              </a:lnSpc>
              <a:spcBef>
                <a:spcPts val="0"/>
              </a:spcBef>
            </a:pPr>
            <a:r>
              <a:rPr lang="en-US" sz="1400" dirty="0">
                <a:solidFill>
                  <a:schemeClr val="tx1"/>
                </a:solidFill>
                <a:ea typeface="Calibri" panose="020F0502020204030204" pitchFamily="34" charset="0"/>
                <a:cs typeface="Times New Roman" panose="02020603050405020304" pitchFamily="18" charset="0"/>
              </a:rPr>
              <a:t>U.S. Magistrate Judge Omar J. Aboulhosn</a:t>
            </a:r>
          </a:p>
          <a:p>
            <a:pPr marL="0" marR="0" lvl="0" indent="0">
              <a:lnSpc>
                <a:spcPct val="107000"/>
              </a:lnSpc>
              <a:spcBef>
                <a:spcPts val="0"/>
              </a:spcBef>
              <a:spcAft>
                <a:spcPts val="0"/>
              </a:spcAft>
              <a:buNone/>
            </a:pPr>
            <a:endParaRPr lang="en-US" sz="1400" dirty="0">
              <a:solidFill>
                <a:schemeClr val="tx1"/>
              </a:solidFill>
              <a:effectLs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A7B61B55-4DB2-48BD-9669-0B980B3E333B}"/>
              </a:ext>
            </a:extLst>
          </p:cNvPr>
          <p:cNvSpPr>
            <a:spLocks noGrp="1"/>
          </p:cNvSpPr>
          <p:nvPr>
            <p:ph sz="half" idx="2"/>
          </p:nvPr>
        </p:nvSpPr>
        <p:spPr>
          <a:xfrm>
            <a:off x="4991096" y="1988673"/>
            <a:ext cx="4038600" cy="4525963"/>
          </a:xfrm>
        </p:spPr>
        <p:txBody>
          <a:bodyPr>
            <a:normAutofit/>
          </a:bodyPr>
          <a:lstStyle/>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Huntington</a:t>
            </a:r>
            <a:endParaRPr lang="en-US" sz="1400" b="1" dirty="0">
              <a:solidFill>
                <a:schemeClr val="accent3"/>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District Judge Robert C. Chambers</a:t>
            </a:r>
            <a:endParaRPr lang="en-US" sz="14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Magistrate Judge Cheryl A. Eifert</a:t>
            </a:r>
          </a:p>
          <a:p>
            <a:pPr marL="0" marR="0" lvl="0" indent="0">
              <a:lnSpc>
                <a:spcPct val="107000"/>
              </a:lnSpc>
              <a:spcBef>
                <a:spcPts val="0"/>
              </a:spcBef>
              <a:spcAft>
                <a:spcPts val="0"/>
              </a:spcAft>
              <a:buNone/>
            </a:pPr>
            <a:endParaRPr lang="en-US" sz="1400" b="1" dirty="0">
              <a:solidFill>
                <a:schemeClr val="accent3"/>
              </a:solidFill>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Beckley</a:t>
            </a:r>
            <a:endParaRPr lang="en-US" sz="1400" b="1" dirty="0">
              <a:solidFill>
                <a:schemeClr val="accent3"/>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District Judge Frank W. Volk</a:t>
            </a:r>
          </a:p>
          <a:p>
            <a:pPr>
              <a:lnSpc>
                <a:spcPct val="107000"/>
              </a:lnSpc>
              <a:spcBef>
                <a:spcPts val="0"/>
              </a:spcBef>
            </a:pPr>
            <a:r>
              <a:rPr lang="en-US" sz="1400" dirty="0">
                <a:solidFill>
                  <a:schemeClr val="tx1"/>
                </a:solidFill>
                <a:ea typeface="Calibri" panose="020F0502020204030204" pitchFamily="34" charset="0"/>
                <a:cs typeface="Times New Roman" panose="02020603050405020304" pitchFamily="18" charset="0"/>
              </a:rPr>
              <a:t>U.S. Magistrate Judge Omar J. Aboulhosn</a:t>
            </a:r>
            <a:endParaRPr lang="en-US" sz="14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Bankruptcy Court</a:t>
            </a:r>
            <a:r>
              <a:rPr lang="en-US" sz="1400" baseline="30000" dirty="0">
                <a:solidFill>
                  <a:schemeClr val="tx1"/>
                </a:solidFill>
                <a:effectLst/>
                <a:ea typeface="Calibri" panose="020F0502020204030204" pitchFamily="34" charset="0"/>
                <a:cs typeface="Times New Roman" panose="02020603050405020304" pitchFamily="18" charset="0"/>
              </a:rPr>
              <a:t>3</a:t>
            </a:r>
            <a:endParaRPr lang="en-US" sz="1400" baseline="30000" dirty="0">
              <a:solidFill>
                <a:schemeClr val="tx1"/>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U.S. Bankruptcy Judge B. McKay Mignault</a:t>
            </a:r>
          </a:p>
          <a:p>
            <a:pPr marL="0" marR="0" lvl="0" indent="0">
              <a:lnSpc>
                <a:spcPct val="107000"/>
              </a:lnSpc>
              <a:spcBef>
                <a:spcPts val="0"/>
              </a:spcBef>
              <a:spcAft>
                <a:spcPts val="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400" b="1" dirty="0">
                <a:solidFill>
                  <a:schemeClr val="accent3"/>
                </a:solidFill>
                <a:effectLst/>
                <a:ea typeface="Calibri" panose="020F0502020204030204" pitchFamily="34" charset="0"/>
                <a:cs typeface="Times New Roman" panose="02020603050405020304" pitchFamily="18" charset="0"/>
              </a:rPr>
              <a:t>Clerk of Court</a:t>
            </a:r>
            <a:endParaRPr lang="en-US" sz="1400" b="1" dirty="0">
              <a:solidFill>
                <a:schemeClr val="accent3"/>
              </a:solidFill>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chemeClr val="tx1"/>
                </a:solidFill>
                <a:effectLst/>
                <a:ea typeface="Calibri" panose="020F0502020204030204" pitchFamily="34" charset="0"/>
                <a:cs typeface="Times New Roman" panose="02020603050405020304" pitchFamily="18" charset="0"/>
              </a:rPr>
              <a:t>Roy L. Perry</a:t>
            </a:r>
          </a:p>
          <a:p>
            <a:pPr marL="0" indent="0">
              <a:buNone/>
            </a:pPr>
            <a:endParaRPr lang="en-US" dirty="0"/>
          </a:p>
        </p:txBody>
      </p:sp>
      <p:sp>
        <p:nvSpPr>
          <p:cNvPr id="6" name="TextBox 5">
            <a:extLst>
              <a:ext uri="{FF2B5EF4-FFF2-40B4-BE49-F238E27FC236}">
                <a16:creationId xmlns:a16="http://schemas.microsoft.com/office/drawing/2014/main" id="{39D7570E-047B-44FB-9054-F447BC05059D}"/>
              </a:ext>
            </a:extLst>
          </p:cNvPr>
          <p:cNvSpPr txBox="1"/>
          <p:nvPr/>
        </p:nvSpPr>
        <p:spPr>
          <a:xfrm>
            <a:off x="457197" y="1076346"/>
            <a:ext cx="8229599" cy="523220"/>
          </a:xfrm>
          <a:prstGeom prst="rect">
            <a:avLst/>
          </a:prstGeom>
          <a:noFill/>
        </p:spPr>
        <p:txBody>
          <a:bodyPr wrap="square" rtlCol="0">
            <a:spAutoFit/>
          </a:bodyPr>
          <a:lstStyle/>
          <a:p>
            <a:pPr marL="0" marR="0">
              <a:spcBef>
                <a:spcPts val="0"/>
              </a:spcBef>
            </a:pPr>
            <a:r>
              <a:rPr lang="en-US" sz="1400" b="1" dirty="0">
                <a:effectLst/>
                <a:ea typeface="Calibri" panose="020F0502020204030204" pitchFamily="34" charset="0"/>
                <a:cs typeface="Times New Roman" panose="02020603050405020304" pitchFamily="18" charset="0"/>
              </a:rPr>
              <a:t>Attorneys must first be admitted to practice in the </a:t>
            </a:r>
            <a:r>
              <a:rPr lang="en-US" sz="1400" b="1" dirty="0">
                <a:ea typeface="Calibri" panose="020F0502020204030204" pitchFamily="34" charset="0"/>
                <a:cs typeface="Times New Roman" panose="02020603050405020304" pitchFamily="18" charset="0"/>
              </a:rPr>
              <a:t>Southern</a:t>
            </a:r>
            <a:r>
              <a:rPr lang="en-US" sz="1400" b="1" dirty="0">
                <a:effectLst/>
                <a:ea typeface="Calibri" panose="020F0502020204030204" pitchFamily="34" charset="0"/>
                <a:cs typeface="Times New Roman" panose="02020603050405020304" pitchFamily="18" charset="0"/>
              </a:rPr>
              <a:t> District of West Virginia.</a:t>
            </a:r>
            <a:r>
              <a:rPr lang="en-US" sz="1400" baseline="30000" dirty="0">
                <a:effectLst/>
                <a:ea typeface="Calibri" panose="020F0502020204030204" pitchFamily="34" charset="0"/>
                <a:cs typeface="Times New Roman" panose="02020603050405020304" pitchFamily="18" charset="0"/>
              </a:rPr>
              <a:t>1</a:t>
            </a:r>
            <a:r>
              <a:rPr lang="en-US" sz="1400" dirty="0">
                <a:effectLst/>
                <a:ea typeface="Calibri" panose="020F0502020204030204" pitchFamily="34" charset="0"/>
                <a:cs typeface="Times New Roman" panose="02020603050405020304" pitchFamily="18" charset="0"/>
              </a:rPr>
              <a:t> </a:t>
            </a:r>
          </a:p>
          <a:p>
            <a:pPr marL="0" marR="0">
              <a:spcBef>
                <a:spcPts val="0"/>
              </a:spcBef>
            </a:pPr>
            <a:r>
              <a:rPr lang="en-US" sz="1400" b="1" dirty="0">
                <a:effectLst/>
                <a:ea typeface="Calibri" panose="020F0502020204030204" pitchFamily="34" charset="0"/>
                <a:cs typeface="Times New Roman" panose="02020603050405020304" pitchFamily="18" charset="0"/>
              </a:rPr>
              <a:t>The Local Rules for the Northern District of West Virginia can be found on the court’s website.</a:t>
            </a:r>
            <a:r>
              <a:rPr lang="en-US" sz="1400" baseline="30000" dirty="0">
                <a:effectLst/>
                <a:ea typeface="Calibri" panose="020F0502020204030204" pitchFamily="34" charset="0"/>
                <a:cs typeface="Times New Roman" panose="02020603050405020304" pitchFamily="18" charset="0"/>
              </a:rPr>
              <a:t>2</a:t>
            </a:r>
          </a:p>
        </p:txBody>
      </p:sp>
      <p:sp>
        <p:nvSpPr>
          <p:cNvPr id="10" name="TextBox 9">
            <a:extLst>
              <a:ext uri="{FF2B5EF4-FFF2-40B4-BE49-F238E27FC236}">
                <a16:creationId xmlns:a16="http://schemas.microsoft.com/office/drawing/2014/main" id="{D02054D0-FAD3-420D-ABD1-EBCC10A15927}"/>
              </a:ext>
            </a:extLst>
          </p:cNvPr>
          <p:cNvSpPr txBox="1"/>
          <p:nvPr/>
        </p:nvSpPr>
        <p:spPr>
          <a:xfrm>
            <a:off x="533404" y="5547457"/>
            <a:ext cx="4737194" cy="529632"/>
          </a:xfrm>
          <a:prstGeom prst="rect">
            <a:avLst/>
          </a:prstGeom>
          <a:noFill/>
        </p:spPr>
        <p:txBody>
          <a:bodyPr wrap="none" rtlCol="0">
            <a:sp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900" b="0" i="0" u="none" strike="noStrike" kern="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1</a:t>
            </a:r>
            <a:r>
              <a:rPr kumimoji="0" lang="en-US" sz="9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For information about admission, please visit: </a:t>
            </a:r>
            <a:r>
              <a:rPr kumimoji="0" lang="en-US" sz="900" b="0" u="sng"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https://www.wvsd.uscourts.gov/attorney-info</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a:p>
            <a:pPr marR="0" lvl="0" defTabSz="914400" eaLnBrk="1" fontAlgn="auto" latinLnBrk="0" hangingPunct="1">
              <a:lnSpc>
                <a:spcPct val="107000"/>
              </a:lnSpc>
              <a:spcBef>
                <a:spcPts val="0"/>
              </a:spcBef>
              <a:spcAft>
                <a:spcPts val="0"/>
              </a:spcAft>
              <a:buClrTx/>
              <a:buSzTx/>
              <a:tabLst/>
              <a:defRPr/>
            </a:pPr>
            <a:r>
              <a:rPr kumimoji="0" lang="en-US" sz="900" b="0" u="none" strike="noStrike" kern="0" cap="none" spc="0" normalizeH="0" baseline="30000" noProof="0" dirty="0">
                <a:ln>
                  <a:noFill/>
                </a:ln>
                <a:solidFill>
                  <a:prstClr val="black"/>
                </a:solidFill>
                <a:effectLst/>
                <a:uLnTx/>
                <a:uFillTx/>
                <a:ea typeface="Calibri" panose="020F0502020204030204" pitchFamily="34" charset="0"/>
                <a:cs typeface="Times New Roman" panose="02020603050405020304" pitchFamily="18" charset="0"/>
              </a:rPr>
              <a:t>2</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Please visit </a:t>
            </a:r>
            <a:r>
              <a:rPr kumimoji="0" lang="en-US" sz="900" b="0" u="sng"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https://www.wvsd.uscourts.gov/</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then select “Local Rules” in the upper left corner.</a:t>
            </a:r>
          </a:p>
          <a:p>
            <a:pPr marR="0" lvl="0" defTabSz="914400" eaLnBrk="1" fontAlgn="auto" latinLnBrk="0" hangingPunct="1">
              <a:lnSpc>
                <a:spcPct val="107000"/>
              </a:lnSpc>
              <a:spcBef>
                <a:spcPts val="0"/>
              </a:spcBef>
              <a:spcAft>
                <a:spcPts val="0"/>
              </a:spcAft>
              <a:buClrTx/>
              <a:buSzTx/>
              <a:tabLst/>
              <a:defRPr/>
            </a:pPr>
            <a:r>
              <a:rPr lang="en-US" sz="900" kern="0" baseline="30000" dirty="0">
                <a:solidFill>
                  <a:prstClr val="black"/>
                </a:solidFill>
                <a:ea typeface="Calibri" panose="020F0502020204030204" pitchFamily="34" charset="0"/>
                <a:cs typeface="Times New Roman" panose="02020603050405020304" pitchFamily="18" charset="0"/>
              </a:rPr>
              <a:t>3</a:t>
            </a:r>
            <a:r>
              <a:rPr lang="en-US" sz="900" kern="0" dirty="0">
                <a:solidFill>
                  <a:prstClr val="black"/>
                </a:solidFill>
                <a:ea typeface="Calibri" panose="020F0502020204030204" pitchFamily="34" charset="0"/>
                <a:cs typeface="Times New Roman" panose="02020603050405020304" pitchFamily="18" charset="0"/>
              </a:rPr>
              <a:t> </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For information regarding bankruptcy court, please visit </a:t>
            </a:r>
            <a:r>
              <a:rPr lang="en-US" sz="900" u="sng" dirty="0">
                <a:effectLst/>
                <a:ea typeface="Calibri" panose="020F0502020204030204" pitchFamily="34" charset="0"/>
              </a:rPr>
              <a:t>https://www.wvsb.uscourts.gov/</a:t>
            </a:r>
            <a:r>
              <a:rPr lang="en-US" sz="900" dirty="0">
                <a:effectLst/>
                <a:ea typeface="Calibri" panose="020F0502020204030204" pitchFamily="34" charset="0"/>
              </a:rPr>
              <a:t>. </a:t>
            </a:r>
            <a:r>
              <a:rPr kumimoji="0" lang="en-US" sz="900" b="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6C2923FA-67D3-4D4F-B4EB-9087EB193E28}"/>
              </a:ext>
            </a:extLst>
          </p:cNvPr>
          <p:cNvPicPr>
            <a:picLocks noChangeAspect="1"/>
          </p:cNvPicPr>
          <p:nvPr/>
        </p:nvPicPr>
        <p:blipFill>
          <a:blip r:embed="rId2"/>
          <a:stretch>
            <a:fillRect/>
          </a:stretch>
        </p:blipFill>
        <p:spPr>
          <a:xfrm>
            <a:off x="7254786" y="4967904"/>
            <a:ext cx="1597290" cy="1688738"/>
          </a:xfrm>
          <a:prstGeom prst="rect">
            <a:avLst/>
          </a:prstGeom>
        </p:spPr>
      </p:pic>
    </p:spTree>
    <p:extLst>
      <p:ext uri="{BB962C8B-B14F-4D97-AF65-F5344CB8AC3E}">
        <p14:creationId xmlns:p14="http://schemas.microsoft.com/office/powerpoint/2010/main" val="308446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EF32AF6B-F818-45A1-A065-726318F62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067" y="643467"/>
            <a:ext cx="4261865" cy="5571066"/>
          </a:xfrm>
          <a:prstGeom prst="rect">
            <a:avLst/>
          </a:prstGeom>
          <a:ln>
            <a:noFill/>
          </a:ln>
        </p:spPr>
      </p:pic>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16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B062-1DC5-4667-8A5D-CE8D66D0B88D}"/>
              </a:ext>
            </a:extLst>
          </p:cNvPr>
          <p:cNvSpPr>
            <a:spLocks noGrp="1"/>
          </p:cNvSpPr>
          <p:nvPr>
            <p:ph type="title"/>
          </p:nvPr>
        </p:nvSpPr>
        <p:spPr/>
        <p:txBody>
          <a:bodyPr/>
          <a:lstStyle/>
          <a:p>
            <a:r>
              <a:rPr lang="en-US" dirty="0"/>
              <a:t>Practice Note</a:t>
            </a:r>
          </a:p>
        </p:txBody>
      </p:sp>
      <p:sp>
        <p:nvSpPr>
          <p:cNvPr id="3" name="Content Placeholder 2">
            <a:extLst>
              <a:ext uri="{FF2B5EF4-FFF2-40B4-BE49-F238E27FC236}">
                <a16:creationId xmlns:a16="http://schemas.microsoft.com/office/drawing/2014/main" id="{BD41E098-8E39-486D-A012-F9D10380C713}"/>
              </a:ext>
            </a:extLst>
          </p:cNvPr>
          <p:cNvSpPr>
            <a:spLocks noGrp="1"/>
          </p:cNvSpPr>
          <p:nvPr>
            <p:ph sz="half" idx="1"/>
          </p:nvPr>
        </p:nvSpPr>
        <p:spPr>
          <a:xfrm>
            <a:off x="457196" y="1637847"/>
            <a:ext cx="7721603" cy="4525963"/>
          </a:xfrm>
        </p:spPr>
        <p:txBody>
          <a:bodyPr>
            <a:normAutofit/>
          </a:bodyPr>
          <a:lstStyle/>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rPr>
              <a:t>Please note that U.S. Magistrate Judges are not the federal equivalent of a state magistrate. U.S. Magistrate Judges are referred to as “Judge” or “Your Honor.”</a:t>
            </a:r>
          </a:p>
          <a:p>
            <a:pPr marL="0" marR="0" lvl="0" indent="0">
              <a:lnSpc>
                <a:spcPct val="107000"/>
              </a:lnSpc>
              <a:spcBef>
                <a:spcPts val="0"/>
              </a:spcBef>
              <a:spcAft>
                <a:spcPts val="0"/>
              </a:spcAft>
              <a:buNone/>
            </a:pPr>
            <a:endParaRPr lang="en-US" sz="1800" dirty="0">
              <a:solidFill>
                <a:schemeClr val="tx1"/>
              </a:solidFill>
              <a:ea typeface="Calibri" panose="020F0502020204030204" pitchFamily="34" charset="0"/>
            </a:endParaRPr>
          </a:p>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rPr>
              <a:t>State magistrates have jurisdiction of amounts in dispute of less than $10,000. No such limit exists for a U.S. Magistrate Judges; jurisdiction is provided by 28 </a:t>
            </a:r>
            <a:r>
              <a:rPr lang="en-US" sz="1800" cap="small" dirty="0">
                <a:solidFill>
                  <a:schemeClr val="tx1"/>
                </a:solidFill>
                <a:effectLst/>
                <a:ea typeface="Calibri" panose="020F0502020204030204" pitchFamily="34" charset="0"/>
              </a:rPr>
              <a:t>U.S.C.</a:t>
            </a:r>
            <a:r>
              <a:rPr lang="en-US" sz="1800" dirty="0">
                <a:solidFill>
                  <a:schemeClr val="tx1"/>
                </a:solidFill>
                <a:effectLst/>
                <a:ea typeface="Calibri" panose="020F0502020204030204" pitchFamily="34" charset="0"/>
              </a:rPr>
              <a:t> § 636.</a:t>
            </a:r>
          </a:p>
          <a:p>
            <a:pPr marL="0" marR="0" lvl="0" indent="0">
              <a:lnSpc>
                <a:spcPct val="107000"/>
              </a:lnSpc>
              <a:spcBef>
                <a:spcPts val="0"/>
              </a:spcBef>
              <a:spcAft>
                <a:spcPts val="0"/>
              </a:spcAft>
              <a:buNone/>
            </a:pPr>
            <a:endParaRPr lang="en-US" sz="1800" dirty="0">
              <a:solidFill>
                <a:schemeClr val="tx1"/>
              </a:solidFill>
              <a:ea typeface="Calibri" panose="020F0502020204030204" pitchFamily="34" charset="0"/>
            </a:endParaRPr>
          </a:p>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rPr>
              <a:t>Under West Virginia law, no education beyond a high school diploma is required to serve as a state magistrate. </a:t>
            </a:r>
            <a:r>
              <a:rPr lang="en-US" sz="1800" cap="small" dirty="0">
                <a:solidFill>
                  <a:schemeClr val="tx1"/>
                </a:solidFill>
                <a:effectLst/>
                <a:ea typeface="Calibri" panose="020F0502020204030204" pitchFamily="34" charset="0"/>
              </a:rPr>
              <a:t>W. Va. Code</a:t>
            </a:r>
            <a:r>
              <a:rPr lang="en-US" sz="1800" dirty="0">
                <a:solidFill>
                  <a:schemeClr val="tx1"/>
                </a:solidFill>
                <a:effectLst/>
                <a:ea typeface="Calibri" panose="020F0502020204030204" pitchFamily="34" charset="0"/>
              </a:rPr>
              <a:t> § 50-1-4. Whereas, a U.S. Magistrate Judge must generally be a member in good standing of the bar of the highest court of a State or territory of the United States for at least five years prior to appointment to serve the federal courts. 28 </a:t>
            </a:r>
            <a:r>
              <a:rPr lang="en-US" sz="1800" cap="small" dirty="0">
                <a:solidFill>
                  <a:schemeClr val="tx1"/>
                </a:solidFill>
                <a:effectLst/>
                <a:ea typeface="Calibri" panose="020F0502020204030204" pitchFamily="34" charset="0"/>
              </a:rPr>
              <a:t>U.S.C.</a:t>
            </a:r>
            <a:r>
              <a:rPr lang="en-US" sz="1800" dirty="0">
                <a:solidFill>
                  <a:schemeClr val="tx1"/>
                </a:solidFill>
                <a:effectLst/>
                <a:ea typeface="Calibri" panose="020F0502020204030204" pitchFamily="34" charset="0"/>
              </a:rPr>
              <a:t> § 631. Please see the pamphlets provided by Judge Aloi for information regarding the duties of a U.S. Magistrate Judge. </a:t>
            </a: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9D7570E-047B-44FB-9054-F447BC05059D}"/>
              </a:ext>
            </a:extLst>
          </p:cNvPr>
          <p:cNvSpPr txBox="1"/>
          <p:nvPr/>
        </p:nvSpPr>
        <p:spPr>
          <a:xfrm>
            <a:off x="457197" y="1076346"/>
            <a:ext cx="8229599" cy="338554"/>
          </a:xfrm>
          <a:prstGeom prst="rect">
            <a:avLst/>
          </a:prstGeom>
          <a:noFill/>
        </p:spPr>
        <p:txBody>
          <a:bodyPr wrap="square" rtlCol="0">
            <a:spAutoFit/>
          </a:bodyPr>
          <a:lstStyle/>
          <a:p>
            <a:pPr marL="0" marR="0">
              <a:spcBef>
                <a:spcPts val="0"/>
              </a:spcBef>
            </a:pPr>
            <a:r>
              <a:rPr lang="en-US" sz="1600" b="1" dirty="0">
                <a:ea typeface="Calibri" panose="020F0502020204030204" pitchFamily="34" charset="0"/>
                <a:cs typeface="Times New Roman" panose="02020603050405020304" pitchFamily="18" charset="0"/>
              </a:rPr>
              <a:t>F</a:t>
            </a:r>
            <a:r>
              <a:rPr lang="en-US" sz="1600" b="1" dirty="0">
                <a:effectLst/>
                <a:ea typeface="Calibri" panose="020F0502020204030204" pitchFamily="34" charset="0"/>
                <a:cs typeface="Times New Roman" panose="02020603050405020304" pitchFamily="18" charset="0"/>
              </a:rPr>
              <a:t>ederal </a:t>
            </a:r>
            <a:r>
              <a:rPr lang="en-US" sz="1600" b="1" dirty="0">
                <a:solidFill>
                  <a:schemeClr val="accent3"/>
                </a:solidFill>
                <a:effectLst/>
                <a:ea typeface="Calibri" panose="020F0502020204030204" pitchFamily="34" charset="0"/>
                <a:cs typeface="Times New Roman" panose="02020603050405020304" pitchFamily="18" charset="0"/>
              </a:rPr>
              <a:t>versus</a:t>
            </a:r>
            <a:r>
              <a:rPr lang="en-US" sz="1600" b="1" dirty="0">
                <a:effectLst/>
                <a:ea typeface="Calibri" panose="020F0502020204030204" pitchFamily="34" charset="0"/>
                <a:cs typeface="Times New Roman" panose="02020603050405020304" pitchFamily="18" charset="0"/>
              </a:rPr>
              <a:t> State Difference</a:t>
            </a:r>
            <a:endParaRPr lang="en-US" sz="1600" baseline="30000" dirty="0">
              <a:effectLst/>
              <a:ea typeface="Calibri" panose="020F0502020204030204" pitchFamily="34" charset="0"/>
              <a:cs typeface="Times New Roman" panose="02020603050405020304" pitchFamily="18" charset="0"/>
            </a:endParaRPr>
          </a:p>
        </p:txBody>
      </p:sp>
      <p:pic>
        <p:nvPicPr>
          <p:cNvPr id="7" name="Graphic 6" descr="Warning with solid fill">
            <a:extLst>
              <a:ext uri="{FF2B5EF4-FFF2-40B4-BE49-F238E27FC236}">
                <a16:creationId xmlns:a16="http://schemas.microsoft.com/office/drawing/2014/main" id="{9F2FFC35-05DF-4095-9E3D-38F549E944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1599" y="500500"/>
            <a:ext cx="914400" cy="914400"/>
          </a:xfrm>
          <a:prstGeom prst="rect">
            <a:avLst/>
          </a:prstGeom>
        </p:spPr>
      </p:pic>
    </p:spTree>
    <p:extLst>
      <p:ext uri="{BB962C8B-B14F-4D97-AF65-F5344CB8AC3E}">
        <p14:creationId xmlns:p14="http://schemas.microsoft.com/office/powerpoint/2010/main" val="229763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B062-1DC5-4667-8A5D-CE8D66D0B88D}"/>
              </a:ext>
            </a:extLst>
          </p:cNvPr>
          <p:cNvSpPr>
            <a:spLocks noGrp="1"/>
          </p:cNvSpPr>
          <p:nvPr>
            <p:ph type="title"/>
          </p:nvPr>
        </p:nvSpPr>
        <p:spPr/>
        <p:txBody>
          <a:bodyPr/>
          <a:lstStyle/>
          <a:p>
            <a:r>
              <a:rPr lang="en-US" dirty="0"/>
              <a:t>Practice Note</a:t>
            </a:r>
          </a:p>
        </p:txBody>
      </p:sp>
      <p:sp>
        <p:nvSpPr>
          <p:cNvPr id="3" name="Content Placeholder 2">
            <a:extLst>
              <a:ext uri="{FF2B5EF4-FFF2-40B4-BE49-F238E27FC236}">
                <a16:creationId xmlns:a16="http://schemas.microsoft.com/office/drawing/2014/main" id="{BD41E098-8E39-486D-A012-F9D10380C713}"/>
              </a:ext>
            </a:extLst>
          </p:cNvPr>
          <p:cNvSpPr>
            <a:spLocks noGrp="1"/>
          </p:cNvSpPr>
          <p:nvPr>
            <p:ph sz="half" idx="1"/>
          </p:nvPr>
        </p:nvSpPr>
        <p:spPr>
          <a:xfrm>
            <a:off x="457196" y="1637847"/>
            <a:ext cx="7721603" cy="4525963"/>
          </a:xfrm>
        </p:spPr>
        <p:txBody>
          <a:bodyPr>
            <a:normAutofit/>
          </a:bodyPr>
          <a:lstStyle/>
          <a:p>
            <a:pPr marL="0" marR="0" lvl="0" indent="0">
              <a:lnSpc>
                <a:spcPct val="107000"/>
              </a:lnSpc>
              <a:spcBef>
                <a:spcPts val="0"/>
              </a:spcBef>
              <a:spcAft>
                <a:spcPts val="0"/>
              </a:spcAft>
              <a:buNone/>
            </a:pPr>
            <a:r>
              <a:rPr lang="en-US" sz="1800" dirty="0">
                <a:solidFill>
                  <a:schemeClr val="tx1"/>
                </a:solidFill>
                <a:effectLst/>
                <a:ea typeface="Calibri" panose="020F0502020204030204" pitchFamily="34" charset="0"/>
              </a:rPr>
              <a:t>Judicial Assistants, Term Law Clerks, Career Law Clerks, Courtroom Clerks, and Court Reporters play an essential role in the management of a judge’s chambers. These individuals act under the authority of the judge, and attorneys must conduct themselves in an appropriate and respectful manner when communicating with support staff in both state and federal court. </a:t>
            </a: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9D7570E-047B-44FB-9054-F447BC05059D}"/>
              </a:ext>
            </a:extLst>
          </p:cNvPr>
          <p:cNvSpPr txBox="1"/>
          <p:nvPr/>
        </p:nvSpPr>
        <p:spPr>
          <a:xfrm>
            <a:off x="457197" y="1076346"/>
            <a:ext cx="8229599" cy="338554"/>
          </a:xfrm>
          <a:prstGeom prst="rect">
            <a:avLst/>
          </a:prstGeom>
          <a:noFill/>
        </p:spPr>
        <p:txBody>
          <a:bodyPr wrap="square" rtlCol="0">
            <a:spAutoFit/>
          </a:bodyPr>
          <a:lstStyle/>
          <a:p>
            <a:pPr marL="0" marR="0">
              <a:spcBef>
                <a:spcPts val="0"/>
              </a:spcBef>
            </a:pPr>
            <a:r>
              <a:rPr lang="en-US" sz="1600" b="1" dirty="0">
                <a:solidFill>
                  <a:schemeClr val="accent3"/>
                </a:solidFill>
                <a:ea typeface="Calibri" panose="020F0502020204030204" pitchFamily="34" charset="0"/>
                <a:cs typeface="Times New Roman" panose="02020603050405020304" pitchFamily="18" charset="0"/>
              </a:rPr>
              <a:t>ALL COURTS </a:t>
            </a:r>
            <a:r>
              <a:rPr lang="en-US" sz="1600" b="1" dirty="0">
                <a:ea typeface="Calibri" panose="020F0502020204030204" pitchFamily="34" charset="0"/>
                <a:cs typeface="Times New Roman" panose="02020603050405020304" pitchFamily="18" charset="0"/>
              </a:rPr>
              <a:t>– Federal and State</a:t>
            </a:r>
            <a:endParaRPr lang="en-US" sz="1600" baseline="30000" dirty="0">
              <a:effectLst/>
              <a:ea typeface="Calibri" panose="020F0502020204030204" pitchFamily="34" charset="0"/>
              <a:cs typeface="Times New Roman" panose="02020603050405020304" pitchFamily="18" charset="0"/>
            </a:endParaRPr>
          </a:p>
        </p:txBody>
      </p:sp>
      <p:pic>
        <p:nvPicPr>
          <p:cNvPr id="7" name="Graphic 6" descr="Warning with solid fill">
            <a:extLst>
              <a:ext uri="{FF2B5EF4-FFF2-40B4-BE49-F238E27FC236}">
                <a16:creationId xmlns:a16="http://schemas.microsoft.com/office/drawing/2014/main" id="{9F2FFC35-05DF-4095-9E3D-38F549E944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1599" y="500500"/>
            <a:ext cx="914400" cy="914400"/>
          </a:xfrm>
          <a:prstGeom prst="rect">
            <a:avLst/>
          </a:prstGeom>
        </p:spPr>
      </p:pic>
    </p:spTree>
    <p:extLst>
      <p:ext uri="{BB962C8B-B14F-4D97-AF65-F5344CB8AC3E}">
        <p14:creationId xmlns:p14="http://schemas.microsoft.com/office/powerpoint/2010/main" val="44647773"/>
      </p:ext>
    </p:extLst>
  </p:cSld>
  <p:clrMapOvr>
    <a:masterClrMapping/>
  </p:clrMapOvr>
</p:sld>
</file>

<file path=ppt/theme/theme1.xml><?xml version="1.0" encoding="utf-8"?>
<a:theme xmlns:a="http://schemas.openxmlformats.org/drawingml/2006/main" name="BsPlan_ps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2106</Words>
  <Application>Microsoft Office PowerPoint</Application>
  <PresentationFormat>On-screen Show (4:3)</PresentationFormat>
  <Paragraphs>180</Paragraphs>
  <Slides>21</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Courier New</vt:lpstr>
      <vt:lpstr>BsPlan_psn</vt:lpstr>
      <vt:lpstr>Office Theme</vt:lpstr>
      <vt:lpstr>Federal v. State Court Practice</vt:lpstr>
      <vt:lpstr>PowerPoint Presentation</vt:lpstr>
      <vt:lpstr>U.S. Federal District Court</vt:lpstr>
      <vt:lpstr>Northern District of West Virginia</vt:lpstr>
      <vt:lpstr>PowerPoint Presentation</vt:lpstr>
      <vt:lpstr>Southern District of West Virginia</vt:lpstr>
      <vt:lpstr>PowerPoint Presentation</vt:lpstr>
      <vt:lpstr>Practice Note</vt:lpstr>
      <vt:lpstr>Practice Note</vt:lpstr>
      <vt:lpstr>U.S. Court of Appeals for the Fourth Circuit</vt:lpstr>
      <vt:lpstr>CRIMINAL CASES IN FEDERAL COURT</vt:lpstr>
      <vt:lpstr>PowerPoint Presentation</vt:lpstr>
      <vt:lpstr>PowerPoint Presentation</vt:lpstr>
      <vt:lpstr>Rule 37(a)(5) Payment of Expenses;  Protective Orders.</vt:lpstr>
      <vt:lpstr>Rule 37(a)(5) Payment of Expenses;  Protective Orders.</vt:lpstr>
      <vt:lpstr>Rule 37(a)(5) Payment of Expenses;  Protective Orders.</vt:lpstr>
      <vt:lpstr>Hints for successful Discovery Conferences</vt:lpstr>
      <vt:lpstr>Hints for Successful Discovery Conferences</vt:lpstr>
      <vt:lpstr>Top Secret Hints about MJ Aboulhosn </vt:lpstr>
      <vt:lpstr>Top Secret Hints about MJ Aloi </vt:lpstr>
      <vt:lpstr>QUESTIONS OR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Federal District Court</dc:title>
  <dc:creator>Omar Aboulhosn</dc:creator>
  <cp:lastModifiedBy>Omar Aboulhosn</cp:lastModifiedBy>
  <cp:revision>30</cp:revision>
  <cp:lastPrinted>2019-02-06T20:10:59Z</cp:lastPrinted>
  <dcterms:created xsi:type="dcterms:W3CDTF">2019-02-06T19:50:48Z</dcterms:created>
  <dcterms:modified xsi:type="dcterms:W3CDTF">2024-02-26T19:10:08Z</dcterms:modified>
</cp:coreProperties>
</file>