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CD35B-CCB2-4DD9-856B-3D24F5E970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5D8C05-F822-43A6-9807-E29F0F486BC2}">
      <dgm:prSet/>
      <dgm:spPr/>
      <dgm:t>
        <a:bodyPr/>
        <a:lstStyle/>
        <a:p>
          <a:r>
            <a:rPr lang="en-US"/>
            <a:t>Law students vs. lawyers</a:t>
          </a:r>
        </a:p>
      </dgm:t>
    </dgm:pt>
    <dgm:pt modelId="{7B919E24-EEE0-43CA-8E4A-8767287F49E5}" type="parTrans" cxnId="{FCEACA8E-5EE1-4419-95E2-D7E05E7DAC21}">
      <dgm:prSet/>
      <dgm:spPr/>
      <dgm:t>
        <a:bodyPr/>
        <a:lstStyle/>
        <a:p>
          <a:endParaRPr lang="en-US"/>
        </a:p>
      </dgm:t>
    </dgm:pt>
    <dgm:pt modelId="{DB619856-1B17-4556-942F-9A9D478EFE16}" type="sibTrans" cxnId="{FCEACA8E-5EE1-4419-95E2-D7E05E7DAC21}">
      <dgm:prSet/>
      <dgm:spPr/>
      <dgm:t>
        <a:bodyPr/>
        <a:lstStyle/>
        <a:p>
          <a:endParaRPr lang="en-US"/>
        </a:p>
      </dgm:t>
    </dgm:pt>
    <dgm:pt modelId="{8DEA29C0-21E8-4534-A708-F04BF1A3F1A8}">
      <dgm:prSet/>
      <dgm:spPr/>
      <dgm:t>
        <a:bodyPr/>
        <a:lstStyle/>
        <a:p>
          <a:r>
            <a:rPr lang="en-US"/>
            <a:t>What judges and disciplinary councils say about lawyers’ “plagiarism”</a:t>
          </a:r>
        </a:p>
      </dgm:t>
    </dgm:pt>
    <dgm:pt modelId="{3A043ADD-E908-46A9-B149-F6BC02F2E01C}" type="parTrans" cxnId="{E58CEB15-CD7B-40CB-8953-04A2C1729A04}">
      <dgm:prSet/>
      <dgm:spPr/>
      <dgm:t>
        <a:bodyPr/>
        <a:lstStyle/>
        <a:p>
          <a:endParaRPr lang="en-US"/>
        </a:p>
      </dgm:t>
    </dgm:pt>
    <dgm:pt modelId="{80B37F9D-F710-44F9-917F-4851F43C8E09}" type="sibTrans" cxnId="{E58CEB15-CD7B-40CB-8953-04A2C1729A04}">
      <dgm:prSet/>
      <dgm:spPr/>
      <dgm:t>
        <a:bodyPr/>
        <a:lstStyle/>
        <a:p>
          <a:endParaRPr lang="en-US"/>
        </a:p>
      </dgm:t>
    </dgm:pt>
    <dgm:pt modelId="{4448836A-9901-4BCB-B0B2-19FB54D0E6E7}" type="pres">
      <dgm:prSet presAssocID="{6B3CD35B-CCB2-4DD9-856B-3D24F5E9708E}" presName="root" presStyleCnt="0">
        <dgm:presLayoutVars>
          <dgm:dir/>
          <dgm:resizeHandles val="exact"/>
        </dgm:presLayoutVars>
      </dgm:prSet>
      <dgm:spPr/>
    </dgm:pt>
    <dgm:pt modelId="{35537EA8-D73E-47A0-ABA2-D5D9136AD1D8}" type="pres">
      <dgm:prSet presAssocID="{C05D8C05-F822-43A6-9807-E29F0F486BC2}" presName="compNode" presStyleCnt="0"/>
      <dgm:spPr/>
    </dgm:pt>
    <dgm:pt modelId="{5543997B-A8B1-4D64-AE6A-818AC7C48A15}" type="pres">
      <dgm:prSet presAssocID="{C05D8C05-F822-43A6-9807-E29F0F486B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C165FF1-E7A4-4422-B018-5F1D6235A892}" type="pres">
      <dgm:prSet presAssocID="{C05D8C05-F822-43A6-9807-E29F0F486BC2}" presName="spaceRect" presStyleCnt="0"/>
      <dgm:spPr/>
    </dgm:pt>
    <dgm:pt modelId="{E12D291E-D4B9-43D0-A4D8-54BF0C1E3896}" type="pres">
      <dgm:prSet presAssocID="{C05D8C05-F822-43A6-9807-E29F0F486BC2}" presName="textRect" presStyleLbl="revTx" presStyleIdx="0" presStyleCnt="2">
        <dgm:presLayoutVars>
          <dgm:chMax val="1"/>
          <dgm:chPref val="1"/>
        </dgm:presLayoutVars>
      </dgm:prSet>
      <dgm:spPr/>
    </dgm:pt>
    <dgm:pt modelId="{30C0C22C-C1C8-45B1-8056-7AD2B152F02C}" type="pres">
      <dgm:prSet presAssocID="{DB619856-1B17-4556-942F-9A9D478EFE16}" presName="sibTrans" presStyleCnt="0"/>
      <dgm:spPr/>
    </dgm:pt>
    <dgm:pt modelId="{F4383D3C-255C-40DB-A436-7AC21B5D16B2}" type="pres">
      <dgm:prSet presAssocID="{8DEA29C0-21E8-4534-A708-F04BF1A3F1A8}" presName="compNode" presStyleCnt="0"/>
      <dgm:spPr/>
    </dgm:pt>
    <dgm:pt modelId="{DF70B519-4178-4662-A292-E6D9593390E2}" type="pres">
      <dgm:prSet presAssocID="{8DEA29C0-21E8-4534-A708-F04BF1A3F1A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CB77603-2131-4093-A96E-3F05A597E8C6}" type="pres">
      <dgm:prSet presAssocID="{8DEA29C0-21E8-4534-A708-F04BF1A3F1A8}" presName="spaceRect" presStyleCnt="0"/>
      <dgm:spPr/>
    </dgm:pt>
    <dgm:pt modelId="{451ABCC9-B58D-4078-8ACB-03C88F0F7257}" type="pres">
      <dgm:prSet presAssocID="{8DEA29C0-21E8-4534-A708-F04BF1A3F1A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58CEB15-CD7B-40CB-8953-04A2C1729A04}" srcId="{6B3CD35B-CCB2-4DD9-856B-3D24F5E9708E}" destId="{8DEA29C0-21E8-4534-A708-F04BF1A3F1A8}" srcOrd="1" destOrd="0" parTransId="{3A043ADD-E908-46A9-B149-F6BC02F2E01C}" sibTransId="{80B37F9D-F710-44F9-917F-4851F43C8E09}"/>
    <dgm:cxn modelId="{65A9E22A-85A9-4B5E-9B95-483FB336E040}" type="presOf" srcId="{6B3CD35B-CCB2-4DD9-856B-3D24F5E9708E}" destId="{4448836A-9901-4BCB-B0B2-19FB54D0E6E7}" srcOrd="0" destOrd="0" presId="urn:microsoft.com/office/officeart/2018/2/layout/IconLabelList"/>
    <dgm:cxn modelId="{FCEACA8E-5EE1-4419-95E2-D7E05E7DAC21}" srcId="{6B3CD35B-CCB2-4DD9-856B-3D24F5E9708E}" destId="{C05D8C05-F822-43A6-9807-E29F0F486BC2}" srcOrd="0" destOrd="0" parTransId="{7B919E24-EEE0-43CA-8E4A-8767287F49E5}" sibTransId="{DB619856-1B17-4556-942F-9A9D478EFE16}"/>
    <dgm:cxn modelId="{40E211A5-7C1A-4CDC-91D0-8E7159E26BAB}" type="presOf" srcId="{8DEA29C0-21E8-4534-A708-F04BF1A3F1A8}" destId="{451ABCC9-B58D-4078-8ACB-03C88F0F7257}" srcOrd="0" destOrd="0" presId="urn:microsoft.com/office/officeart/2018/2/layout/IconLabelList"/>
    <dgm:cxn modelId="{2451CAB9-E54F-4560-854B-86ECE80A808C}" type="presOf" srcId="{C05D8C05-F822-43A6-9807-E29F0F486BC2}" destId="{E12D291E-D4B9-43D0-A4D8-54BF0C1E3896}" srcOrd="0" destOrd="0" presId="urn:microsoft.com/office/officeart/2018/2/layout/IconLabelList"/>
    <dgm:cxn modelId="{8C045AD6-40DB-495E-9068-765F1B4169BD}" type="presParOf" srcId="{4448836A-9901-4BCB-B0B2-19FB54D0E6E7}" destId="{35537EA8-D73E-47A0-ABA2-D5D9136AD1D8}" srcOrd="0" destOrd="0" presId="urn:microsoft.com/office/officeart/2018/2/layout/IconLabelList"/>
    <dgm:cxn modelId="{25E5F6DC-D646-43C3-A39D-8A7EB974F9E4}" type="presParOf" srcId="{35537EA8-D73E-47A0-ABA2-D5D9136AD1D8}" destId="{5543997B-A8B1-4D64-AE6A-818AC7C48A15}" srcOrd="0" destOrd="0" presId="urn:microsoft.com/office/officeart/2018/2/layout/IconLabelList"/>
    <dgm:cxn modelId="{FA6C2D7F-43CB-44CE-AAC7-340954C863DE}" type="presParOf" srcId="{35537EA8-D73E-47A0-ABA2-D5D9136AD1D8}" destId="{5C165FF1-E7A4-4422-B018-5F1D6235A892}" srcOrd="1" destOrd="0" presId="urn:microsoft.com/office/officeart/2018/2/layout/IconLabelList"/>
    <dgm:cxn modelId="{964213F0-2CAE-40EE-A256-58AF222BB4F5}" type="presParOf" srcId="{35537EA8-D73E-47A0-ABA2-D5D9136AD1D8}" destId="{E12D291E-D4B9-43D0-A4D8-54BF0C1E3896}" srcOrd="2" destOrd="0" presId="urn:microsoft.com/office/officeart/2018/2/layout/IconLabelList"/>
    <dgm:cxn modelId="{E43A8838-0460-48DD-94A2-4574C6FD3AC4}" type="presParOf" srcId="{4448836A-9901-4BCB-B0B2-19FB54D0E6E7}" destId="{30C0C22C-C1C8-45B1-8056-7AD2B152F02C}" srcOrd="1" destOrd="0" presId="urn:microsoft.com/office/officeart/2018/2/layout/IconLabelList"/>
    <dgm:cxn modelId="{2BD92BA5-9674-4357-8C01-58AC95D177BC}" type="presParOf" srcId="{4448836A-9901-4BCB-B0B2-19FB54D0E6E7}" destId="{F4383D3C-255C-40DB-A436-7AC21B5D16B2}" srcOrd="2" destOrd="0" presId="urn:microsoft.com/office/officeart/2018/2/layout/IconLabelList"/>
    <dgm:cxn modelId="{91C358C2-4900-4D0E-AC68-370EFDBBE2AF}" type="presParOf" srcId="{F4383D3C-255C-40DB-A436-7AC21B5D16B2}" destId="{DF70B519-4178-4662-A292-E6D9593390E2}" srcOrd="0" destOrd="0" presId="urn:microsoft.com/office/officeart/2018/2/layout/IconLabelList"/>
    <dgm:cxn modelId="{2F17D53B-B2DB-4C0C-953E-B4B55937DC19}" type="presParOf" srcId="{F4383D3C-255C-40DB-A436-7AC21B5D16B2}" destId="{FCB77603-2131-4093-A96E-3F05A597E8C6}" srcOrd="1" destOrd="0" presId="urn:microsoft.com/office/officeart/2018/2/layout/IconLabelList"/>
    <dgm:cxn modelId="{1F96A055-54A7-4D55-82AF-B8F5D230797A}" type="presParOf" srcId="{F4383D3C-255C-40DB-A436-7AC21B5D16B2}" destId="{451ABCC9-B58D-4078-8ACB-03C88F0F72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3997B-A8B1-4D64-AE6A-818AC7C48A15}">
      <dsp:nvSpPr>
        <dsp:cNvPr id="0" name=""/>
        <dsp:cNvSpPr/>
      </dsp:nvSpPr>
      <dsp:spPr>
        <a:xfrm>
          <a:off x="1442999" y="22516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291E-D4B9-43D0-A4D8-54BF0C1E3896}">
      <dsp:nvSpPr>
        <dsp:cNvPr id="0" name=""/>
        <dsp:cNvSpPr/>
      </dsp:nvSpPr>
      <dsp:spPr>
        <a:xfrm>
          <a:off x="254999" y="263968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Law students vs. lawyers</a:t>
          </a:r>
        </a:p>
      </dsp:txBody>
      <dsp:txXfrm>
        <a:off x="254999" y="2639680"/>
        <a:ext cx="4320000" cy="720000"/>
      </dsp:txXfrm>
    </dsp:sp>
    <dsp:sp modelId="{DF70B519-4178-4662-A292-E6D9593390E2}">
      <dsp:nvSpPr>
        <dsp:cNvPr id="0" name=""/>
        <dsp:cNvSpPr/>
      </dsp:nvSpPr>
      <dsp:spPr>
        <a:xfrm>
          <a:off x="6518999" y="22516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BCC9-B58D-4078-8ACB-03C88F0F7257}">
      <dsp:nvSpPr>
        <dsp:cNvPr id="0" name=""/>
        <dsp:cNvSpPr/>
      </dsp:nvSpPr>
      <dsp:spPr>
        <a:xfrm>
          <a:off x="5330999" y="263968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judges and disciplinary councils say about lawyers’ “plagiarism”</a:t>
          </a:r>
        </a:p>
      </dsp:txBody>
      <dsp:txXfrm>
        <a:off x="5330999" y="263968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37E1-A01D-99FB-5622-81ADEF30C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AI, Plagiarism, and Copyright Infringement in Legal Documents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B84A6-4DB9-3911-59C5-A931D5816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b </a:t>
            </a:r>
            <a:r>
              <a:rPr lang="en-US" dirty="0" err="1"/>
              <a:t>cyphert</a:t>
            </a:r>
            <a:endParaRPr lang="en-US" dirty="0"/>
          </a:p>
          <a:p>
            <a:r>
              <a:rPr lang="en-US" dirty="0"/>
              <a:t>West </a:t>
            </a:r>
            <a:r>
              <a:rPr lang="en-US" dirty="0" err="1"/>
              <a:t>virginia</a:t>
            </a:r>
            <a:r>
              <a:rPr lang="en-US" dirty="0"/>
              <a:t> university college of law</a:t>
            </a:r>
          </a:p>
        </p:txBody>
      </p:sp>
    </p:spTree>
    <p:extLst>
      <p:ext uri="{BB962C8B-B14F-4D97-AF65-F5344CB8AC3E}">
        <p14:creationId xmlns:p14="http://schemas.microsoft.com/office/powerpoint/2010/main" val="39083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A25878-7827-6F2A-AD6F-6282CD13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599216E6-F8BB-C54C-94CF-A4102D86F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6" r="31475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C1419-9629-BFF8-91CE-F0DB2F9F0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US" dirty="0"/>
              <a:t>Important technical concepts for generative AI</a:t>
            </a:r>
          </a:p>
          <a:p>
            <a:r>
              <a:rPr lang="en-US" dirty="0"/>
              <a:t>Generative AI and plagiarism?</a:t>
            </a:r>
          </a:p>
          <a:p>
            <a:r>
              <a:rPr lang="en-US" dirty="0"/>
              <a:t>Generative AI and copyright</a:t>
            </a:r>
          </a:p>
          <a:p>
            <a:r>
              <a:rPr lang="en-US" dirty="0"/>
              <a:t>Implications for lawyers</a:t>
            </a:r>
          </a:p>
          <a:p>
            <a:r>
              <a:rPr lang="en-US" dirty="0"/>
              <a:t>Best practices moving forward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D2DC8-208B-0772-8407-B5DF268B0302}"/>
              </a:ext>
            </a:extLst>
          </p:cNvPr>
          <p:cNvSpPr txBox="1"/>
          <p:nvPr/>
        </p:nvSpPr>
        <p:spPr>
          <a:xfrm>
            <a:off x="4324142" y="6479143"/>
            <a:ext cx="36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PPT Stock Image</a:t>
            </a:r>
          </a:p>
        </p:txBody>
      </p:sp>
    </p:spTree>
    <p:extLst>
      <p:ext uri="{BB962C8B-B14F-4D97-AF65-F5344CB8AC3E}">
        <p14:creationId xmlns:p14="http://schemas.microsoft.com/office/powerpoint/2010/main" val="189842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FCB384-DE2F-7575-7DA5-8A4DDA6F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dirty="0"/>
              <a:t>Three Important technical concepts</a:t>
            </a:r>
          </a:p>
        </p:txBody>
      </p:sp>
      <p:pic>
        <p:nvPicPr>
          <p:cNvPr id="5" name="Picture 4" descr="Colored organizers on shelves">
            <a:extLst>
              <a:ext uri="{FF2B5EF4-FFF2-40B4-BE49-F238E27FC236}">
                <a16:creationId xmlns:a16="http://schemas.microsoft.com/office/drawing/2014/main" id="{999AFBE1-795B-DC1C-1132-BE6624C13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19" r="36755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632A-DCE0-1AD1-EF9B-FA2326D2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US" dirty="0"/>
              <a:t>Massive data training sets</a:t>
            </a:r>
          </a:p>
          <a:p>
            <a:r>
              <a:rPr lang="en-US" dirty="0"/>
              <a:t>Can be intentionally prompted to reproduce whole passages of copyright works</a:t>
            </a:r>
          </a:p>
          <a:p>
            <a:r>
              <a:rPr lang="en-US" dirty="0"/>
              <a:t>“Unintentional regurgitation”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83CB75-22F7-556A-EF9C-4E202350D38B}"/>
              </a:ext>
            </a:extLst>
          </p:cNvPr>
          <p:cNvSpPr txBox="1"/>
          <p:nvPr/>
        </p:nvSpPr>
        <p:spPr>
          <a:xfrm>
            <a:off x="4644680" y="6425684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PPT Stock Image</a:t>
            </a:r>
          </a:p>
        </p:txBody>
      </p:sp>
    </p:spTree>
    <p:extLst>
      <p:ext uri="{BB962C8B-B14F-4D97-AF65-F5344CB8AC3E}">
        <p14:creationId xmlns:p14="http://schemas.microsoft.com/office/powerpoint/2010/main" val="281487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175B8-EC31-FF52-A9AB-7BB78016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Plagiarism?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1EC5ED-8AC3-D598-5529-4011F6B5C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722604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53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69B6D1-26DB-9351-0D91-C6BBD2B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dirty="0"/>
              <a:t>Copyright infringement?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52CF840A-DB85-1903-CBA8-1AD4BCE4A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11" r="18194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D005-6739-1BAF-C48C-B0AE206F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US" dirty="0"/>
              <a:t>Plaintiffs’ theories to date: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scraping/copying to train as infringement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training as infringement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outputs as infringement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Selected outputs as infringement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502301-CACC-1417-4368-D2D0FFAF55F1}"/>
              </a:ext>
            </a:extLst>
          </p:cNvPr>
          <p:cNvSpPr txBox="1"/>
          <p:nvPr/>
        </p:nvSpPr>
        <p:spPr>
          <a:xfrm>
            <a:off x="3009384" y="6495602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PPT Stock Image</a:t>
            </a:r>
          </a:p>
        </p:txBody>
      </p:sp>
    </p:spTree>
    <p:extLst>
      <p:ext uri="{BB962C8B-B14F-4D97-AF65-F5344CB8AC3E}">
        <p14:creationId xmlns:p14="http://schemas.microsoft.com/office/powerpoint/2010/main" val="40398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FEA6A8-5F53-49A6-0AF4-08610406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potential negative implications for lawyers?</a:t>
            </a:r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724FA15C-3149-C780-FD41-33A39FFB4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7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A26B-E9D1-FEA3-5E77-E7728314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US" dirty="0"/>
              <a:t>Potential embarrassment</a:t>
            </a:r>
          </a:p>
          <a:p>
            <a:r>
              <a:rPr lang="en-US" dirty="0"/>
              <a:t>Malpractice claim</a:t>
            </a:r>
          </a:p>
          <a:p>
            <a:r>
              <a:rPr lang="en-US" dirty="0"/>
              <a:t>Sanctions</a:t>
            </a:r>
          </a:p>
          <a:p>
            <a:r>
              <a:rPr lang="en-US" dirty="0"/>
              <a:t>Professional discipline</a:t>
            </a:r>
          </a:p>
          <a:p>
            <a:r>
              <a:rPr lang="en-US" dirty="0"/>
              <a:t>Copyright infringement lawsuit?</a:t>
            </a:r>
          </a:p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A148B4-CCF7-2A94-DB01-ED2A72513CB6}"/>
              </a:ext>
            </a:extLst>
          </p:cNvPr>
          <p:cNvSpPr txBox="1"/>
          <p:nvPr/>
        </p:nvSpPr>
        <p:spPr>
          <a:xfrm>
            <a:off x="3037959" y="6469618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PPT Stock Image</a:t>
            </a:r>
          </a:p>
        </p:txBody>
      </p:sp>
    </p:spTree>
    <p:extLst>
      <p:ext uri="{BB962C8B-B14F-4D97-AF65-F5344CB8AC3E}">
        <p14:creationId xmlns:p14="http://schemas.microsoft.com/office/powerpoint/2010/main" val="274608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0A2A6F-D8CC-5334-2BD9-1A25216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US" dirty="0"/>
              <a:t>Best practices moving forward</a:t>
            </a: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12EEAA87-33DE-F304-22DB-5739B3237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" r="40169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5768-A612-BE7D-A8F6-1399F72C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US" dirty="0"/>
              <a:t>Importance of being aware of BOTH AI hallucinations and possibility of regurgitation</a:t>
            </a:r>
          </a:p>
          <a:p>
            <a:r>
              <a:rPr lang="en-US" dirty="0"/>
              <a:t>Finding the use that is both professional and ethical.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EB8202-B4E3-F0E8-43D1-212C2C4B3214}"/>
              </a:ext>
            </a:extLst>
          </p:cNvPr>
          <p:cNvSpPr txBox="1"/>
          <p:nvPr/>
        </p:nvSpPr>
        <p:spPr>
          <a:xfrm>
            <a:off x="4452731" y="6469547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PPT Stock Image</a:t>
            </a:r>
          </a:p>
        </p:txBody>
      </p:sp>
    </p:spTree>
    <p:extLst>
      <p:ext uri="{BB962C8B-B14F-4D97-AF65-F5344CB8AC3E}">
        <p14:creationId xmlns:p14="http://schemas.microsoft.com/office/powerpoint/2010/main" val="290198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F3D2CF-23B8-EFFA-EAC9-F5316816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2A1C10E9-6668-3778-4B44-8BE2D6225E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3" r="49897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2ABB-8242-5BA8-DB29-D73E0508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US" dirty="0"/>
              <a:t>To learn more, check out Amy Cyphert, </a:t>
            </a:r>
            <a:r>
              <a:rPr lang="en-US" i="1" dirty="0"/>
              <a:t>Generative AI, Plagiarism, and Copyright for Lawyers</a:t>
            </a:r>
            <a:r>
              <a:rPr lang="en-US" dirty="0"/>
              <a:t>, Minnesota Journal of Law, Science &amp; Technology, </a:t>
            </a:r>
            <a:r>
              <a:rPr lang="en-US" i="1" dirty="0"/>
              <a:t>forthcoming</a:t>
            </a:r>
            <a:r>
              <a:rPr lang="en-US" dirty="0"/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CFC3F8-61E9-EC44-F849-318DC0C3E688}"/>
              </a:ext>
            </a:extLst>
          </p:cNvPr>
          <p:cNvSpPr txBox="1"/>
          <p:nvPr/>
        </p:nvSpPr>
        <p:spPr>
          <a:xfrm>
            <a:off x="3031962" y="6469618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PPT Stock Image</a:t>
            </a:r>
          </a:p>
        </p:txBody>
      </p:sp>
    </p:spTree>
    <p:extLst>
      <p:ext uri="{BB962C8B-B14F-4D97-AF65-F5344CB8AC3E}">
        <p14:creationId xmlns:p14="http://schemas.microsoft.com/office/powerpoint/2010/main" val="359267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4174</TotalTime>
  <Words>211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Generative AI, Plagiarism, and Copyright Infringement in Legal Documents</vt:lpstr>
      <vt:lpstr>Outline of presentation</vt:lpstr>
      <vt:lpstr>Three Important technical concepts</vt:lpstr>
      <vt:lpstr>Plagiarism?</vt:lpstr>
      <vt:lpstr>Copyright infringement?</vt:lpstr>
      <vt:lpstr>What are the potential negative implications for lawyers?</vt:lpstr>
      <vt:lpstr>Best practices moving forward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AI, Plagiarism, and Copyright Infringement in Legal Documents</dc:title>
  <dc:creator>Amy Cyphert</dc:creator>
  <cp:lastModifiedBy>Amy Cyphert</cp:lastModifiedBy>
  <cp:revision>6</cp:revision>
  <dcterms:created xsi:type="dcterms:W3CDTF">2024-02-28T00:03:21Z</dcterms:created>
  <dcterms:modified xsi:type="dcterms:W3CDTF">2024-03-01T21:54:57Z</dcterms:modified>
</cp:coreProperties>
</file>